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4" r:id="rId3"/>
    <p:sldId id="320" r:id="rId4"/>
    <p:sldId id="284" r:id="rId5"/>
    <p:sldId id="309" r:id="rId6"/>
    <p:sldId id="267" r:id="rId7"/>
    <p:sldId id="268" r:id="rId8"/>
    <p:sldId id="269" r:id="rId9"/>
    <p:sldId id="317" r:id="rId10"/>
    <p:sldId id="318" r:id="rId11"/>
    <p:sldId id="319" r:id="rId12"/>
    <p:sldId id="306" r:id="rId13"/>
    <p:sldId id="310" r:id="rId14"/>
    <p:sldId id="312" r:id="rId15"/>
    <p:sldId id="313" r:id="rId16"/>
    <p:sldId id="314" r:id="rId17"/>
    <p:sldId id="259" r:id="rId18"/>
    <p:sldId id="272" r:id="rId19"/>
    <p:sldId id="274" r:id="rId20"/>
    <p:sldId id="275" r:id="rId21"/>
    <p:sldId id="260" r:id="rId22"/>
    <p:sldId id="296" r:id="rId23"/>
    <p:sldId id="297" r:id="rId24"/>
    <p:sldId id="298" r:id="rId25"/>
    <p:sldId id="299" r:id="rId26"/>
    <p:sldId id="262" r:id="rId27"/>
    <p:sldId id="276" r:id="rId28"/>
    <p:sldId id="285" r:id="rId29"/>
    <p:sldId id="286" r:id="rId30"/>
    <p:sldId id="261" r:id="rId31"/>
    <p:sldId id="258" r:id="rId32"/>
    <p:sldId id="308" r:id="rId33"/>
    <p:sldId id="290" r:id="rId34"/>
    <p:sldId id="289" r:id="rId35"/>
    <p:sldId id="271" r:id="rId36"/>
    <p:sldId id="294" r:id="rId37"/>
    <p:sldId id="295" r:id="rId38"/>
    <p:sldId id="300" r:id="rId39"/>
    <p:sldId id="265" r:id="rId40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602">
          <p15:clr>
            <a:srgbClr val="A4A3A4"/>
          </p15:clr>
        </p15:guide>
        <p15:guide id="4" pos="158">
          <p15:clr>
            <a:srgbClr val="A4A3A4"/>
          </p15:clr>
        </p15:guide>
        <p15:guide id="5" orient="horz" pos="3239">
          <p15:clr>
            <a:srgbClr val="A4A3A4"/>
          </p15:clr>
        </p15:guide>
        <p15:guide id="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00B0F0"/>
    <a:srgbClr val="1A8AD6"/>
    <a:srgbClr val="846424"/>
    <a:srgbClr val="9F782B"/>
    <a:srgbClr val="CA0C0C"/>
    <a:srgbClr val="B03918"/>
    <a:srgbClr val="E1491F"/>
    <a:srgbClr val="3A8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718" autoAdjust="0"/>
  </p:normalViewPr>
  <p:slideViewPr>
    <p:cSldViewPr showGuides="1">
      <p:cViewPr varScale="1">
        <p:scale>
          <a:sx n="145" d="100"/>
          <a:sy n="145" d="100"/>
        </p:scale>
        <p:origin x="696" y="126"/>
      </p:cViewPr>
      <p:guideLst>
        <p:guide orient="horz" pos="3072"/>
        <p:guide orient="horz" pos="259"/>
        <p:guide pos="5602"/>
        <p:guide pos="158"/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wm2\Natalia\Prezentacje\2018\Stan%20w&#243;d\Wykres-%20Ludnosc%20korzystajaca%20z%20ocz%20sciekow%202010-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wm2\Natalia\Ocena%20w&#243;d%202016\Presja\wykresy_wody_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23341452267029E-2"/>
          <c:y val="6.8058778035576181E-2"/>
          <c:w val="0.9173120736836623"/>
          <c:h val="0.81246353292649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Arkusz1!$A$15</c:f>
              <c:strCache>
                <c:ptCount val="1"/>
                <c:pt idx="0">
                  <c:v>Przewodność w 20 °C</c:v>
                </c:pt>
              </c:strCache>
            </c:strRef>
          </c:tx>
          <c:spPr>
            <a:solidFill>
              <a:srgbClr val="00B0F0"/>
            </a:solidFill>
            <a:ln w="26035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  <a:effectLst/>
            </c:spPr>
          </c:dPt>
          <c:dLbls>
            <c:dLbl>
              <c:idx val="1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Arkusz1!$B$4:$O$4</c:f>
              <c:strCache>
                <c:ptCount val="13"/>
                <c:pt idx="0">
                  <c:v>0,6,12,14,15,17,19</c:v>
                </c:pt>
                <c:pt idx="2">
                  <c:v>0</c:v>
                </c:pt>
                <c:pt idx="4">
                  <c:v>6</c:v>
                </c:pt>
                <c:pt idx="6">
                  <c:v>12</c:v>
                </c:pt>
                <c:pt idx="8">
                  <c:v>14</c:v>
                </c:pt>
                <c:pt idx="10">
                  <c:v>17</c:v>
                </c:pt>
                <c:pt idx="12">
                  <c:v>19</c:v>
                </c:pt>
              </c:strCache>
            </c:strRef>
          </c:cat>
          <c:val>
            <c:numRef>
              <c:f>Arkusz1!$B$15:$O$15</c:f>
              <c:numCache>
                <c:formatCode>General</c:formatCode>
                <c:ptCount val="14"/>
                <c:pt idx="0">
                  <c:v>1000</c:v>
                </c:pt>
                <c:pt idx="1">
                  <c:v>1500</c:v>
                </c:pt>
                <c:pt idx="2">
                  <c:v>1000</c:v>
                </c:pt>
                <c:pt idx="3">
                  <c:v>1500</c:v>
                </c:pt>
                <c:pt idx="4" formatCode="0">
                  <c:v>374</c:v>
                </c:pt>
                <c:pt idx="5" formatCode="0">
                  <c:v>550</c:v>
                </c:pt>
                <c:pt idx="6" formatCode="0">
                  <c:v>192</c:v>
                </c:pt>
                <c:pt idx="7" formatCode="0">
                  <c:v>309</c:v>
                </c:pt>
                <c:pt idx="8" formatCode="0">
                  <c:v>299</c:v>
                </c:pt>
                <c:pt idx="9" formatCode="0">
                  <c:v>334</c:v>
                </c:pt>
                <c:pt idx="10" formatCode="0">
                  <c:v>549</c:v>
                </c:pt>
                <c:pt idx="11" formatCode="0">
                  <c:v>620</c:v>
                </c:pt>
                <c:pt idx="12" formatCode="0">
                  <c:v>411</c:v>
                </c:pt>
                <c:pt idx="13" formatCode="0">
                  <c:v>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9021600"/>
        <c:axId val="405091496"/>
      </c:barChart>
      <c:catAx>
        <c:axId val="3990216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00" b="0" i="1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pl-PL" sz="1000" b="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Typ jcwp</a:t>
                </a:r>
              </a:p>
            </c:rich>
          </c:tx>
          <c:layout>
            <c:manualLayout>
              <c:xMode val="edge"/>
              <c:yMode val="edge"/>
              <c:x val="0.499911135281492"/>
              <c:y val="0.95591030554409662"/>
            </c:manualLayout>
          </c:layout>
          <c:overlay val="0"/>
          <c:spPr>
            <a:noFill/>
            <a:ln w="26035">
              <a:noFill/>
            </a:ln>
          </c:spPr>
        </c:title>
        <c:numFmt formatCode="General" sourceLinked="1"/>
        <c:majorTickMark val="none"/>
        <c:minorTickMark val="none"/>
        <c:tickLblPos val="none"/>
        <c:crossAx val="405091496"/>
        <c:crosses val="autoZero"/>
        <c:auto val="1"/>
        <c:lblAlgn val="ctr"/>
        <c:lblOffset val="100"/>
        <c:noMultiLvlLbl val="0"/>
      </c:catAx>
      <c:valAx>
        <c:axId val="405091496"/>
        <c:scaling>
          <c:orientation val="minMax"/>
          <c:max val="160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27" b="0" i="0" u="none" strike="noStrike" baseline="0">
                    <a:solidFill>
                      <a:srgbClr val="000000"/>
                    </a:solidFill>
                    <a:latin typeface="Czcionka tekstu podstawowego"/>
                    <a:ea typeface="Czcionka tekstu podstawowego"/>
                    <a:cs typeface="Czcionka tekstu podstawowego"/>
                  </a:defRPr>
                </a:pPr>
                <a:r>
                  <a:rPr lang="pl-PL" sz="1000" b="0" i="1" u="none" strike="noStrike" baseline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uS/cm</a:t>
                </a:r>
                <a:endParaRPr lang="pl-PL" sz="1000" b="0" i="1" u="none" strike="noStrike" baseline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2166323134962865"/>
            </c:manualLayout>
          </c:layout>
          <c:overlay val="0"/>
          <c:spPr>
            <a:noFill/>
            <a:ln w="2603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pl-PL"/>
          </a:p>
        </c:txPr>
        <c:crossAx val="399021600"/>
        <c:crosses val="autoZero"/>
        <c:crossBetween val="between"/>
      </c:valAx>
      <c:spPr>
        <a:noFill/>
        <a:ln w="3175" cmpd="sng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 w="9763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46734485622114E-2"/>
          <c:y val="6.8329272742252506E-2"/>
          <c:w val="0.9088389572938893"/>
          <c:h val="0.7968322681637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Arkusz1!$A$19</c:f>
              <c:strCache>
                <c:ptCount val="1"/>
                <c:pt idx="0">
                  <c:v>Twardość ogólna</c:v>
                </c:pt>
              </c:strCache>
            </c:strRef>
          </c:tx>
          <c:spPr>
            <a:solidFill>
              <a:srgbClr val="00B0F0"/>
            </a:solidFill>
            <a:ln w="2603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6035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Lbls>
            <c:dLbl>
              <c:idx val="1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Arkusz1!$B$4:$O$4</c:f>
              <c:strCache>
                <c:ptCount val="13"/>
                <c:pt idx="0">
                  <c:v>0,6,12,14,15,17,19</c:v>
                </c:pt>
                <c:pt idx="2">
                  <c:v>0</c:v>
                </c:pt>
                <c:pt idx="4">
                  <c:v>6</c:v>
                </c:pt>
                <c:pt idx="6">
                  <c:v>12</c:v>
                </c:pt>
                <c:pt idx="8">
                  <c:v>14</c:v>
                </c:pt>
                <c:pt idx="10">
                  <c:v>17</c:v>
                </c:pt>
                <c:pt idx="12">
                  <c:v>19</c:v>
                </c:pt>
              </c:strCache>
            </c:strRef>
          </c:cat>
          <c:val>
            <c:numRef>
              <c:f>Arkusz1!$B$19:$O$19</c:f>
              <c:numCache>
                <c:formatCode>General</c:formatCode>
                <c:ptCount val="14"/>
                <c:pt idx="0">
                  <c:v>300</c:v>
                </c:pt>
                <c:pt idx="1">
                  <c:v>500</c:v>
                </c:pt>
                <c:pt idx="2">
                  <c:v>0</c:v>
                </c:pt>
                <c:pt idx="3">
                  <c:v>0</c:v>
                </c:pt>
                <c:pt idx="4" formatCode="0">
                  <c:v>168</c:v>
                </c:pt>
                <c:pt idx="5" formatCode="0">
                  <c:v>232</c:v>
                </c:pt>
                <c:pt idx="6" formatCode="0">
                  <c:v>93</c:v>
                </c:pt>
                <c:pt idx="7" formatCode="0">
                  <c:v>144</c:v>
                </c:pt>
                <c:pt idx="8" formatCode="0">
                  <c:v>159</c:v>
                </c:pt>
                <c:pt idx="9" formatCode="0">
                  <c:v>179</c:v>
                </c:pt>
                <c:pt idx="10" formatCode="0">
                  <c:v>263</c:v>
                </c:pt>
                <c:pt idx="11" formatCode="0">
                  <c:v>274</c:v>
                </c:pt>
                <c:pt idx="12" formatCode="0">
                  <c:v>225</c:v>
                </c:pt>
                <c:pt idx="13" formatCode="0">
                  <c:v>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5092280"/>
        <c:axId val="405092672"/>
      </c:barChart>
      <c:catAx>
        <c:axId val="4050922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algn="ctr">
                  <a:defRPr sz="1000" b="0" i="1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pl-PL" sz="1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Typ jcwp</a:t>
                </a:r>
              </a:p>
            </c:rich>
          </c:tx>
          <c:layout>
            <c:manualLayout>
              <c:xMode val="edge"/>
              <c:yMode val="edge"/>
              <c:x val="0.49528448477286857"/>
              <c:y val="0.9518581029389267"/>
            </c:manualLayout>
          </c:layout>
          <c:overlay val="0"/>
          <c:spPr>
            <a:noFill/>
            <a:ln w="26035">
              <a:noFill/>
            </a:ln>
          </c:spPr>
        </c:title>
        <c:numFmt formatCode="General" sourceLinked="1"/>
        <c:majorTickMark val="none"/>
        <c:minorTickMark val="none"/>
        <c:tickLblPos val="none"/>
        <c:crossAx val="405092672"/>
        <c:crosses val="autoZero"/>
        <c:auto val="1"/>
        <c:lblAlgn val="ctr"/>
        <c:lblOffset val="100"/>
        <c:noMultiLvlLbl val="0"/>
      </c:catAx>
      <c:valAx>
        <c:axId val="405092672"/>
        <c:scaling>
          <c:orientation val="minMax"/>
          <c:max val="60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1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Czcionka tekstu podstawowego"/>
                    <a:cs typeface="Times New Roman" pitchFamily="18" charset="0"/>
                  </a:defRPr>
                </a:pPr>
                <a:r>
                  <a:rPr lang="pl-PL" sz="1000" b="0" i="1" u="none" strike="noStrike" baseline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mg CaCO</a:t>
                </a:r>
                <a:r>
                  <a:rPr lang="pl-PL" sz="1000" b="0" i="1" u="none" strike="noStrike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l-PL" sz="1000" b="0" i="1" u="none" strike="noStrike" baseline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/l</a:t>
                </a:r>
                <a:endParaRPr lang="pl-PL" sz="1000" b="0" i="1" u="none" strike="noStrike" baseline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2839447759613033"/>
            </c:manualLayout>
          </c:layout>
          <c:overlay val="0"/>
          <c:spPr>
            <a:noFill/>
            <a:ln w="2603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pl-PL"/>
          </a:p>
        </c:txPr>
        <c:crossAx val="405092280"/>
        <c:crosses val="autoZero"/>
        <c:crossBetween val="between"/>
      </c:valAx>
      <c:spPr>
        <a:noFill/>
        <a:ln w="3175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 w="9763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88079627367571E-2"/>
          <c:y val="6.7900144768899398E-2"/>
          <c:w val="0.90991724838841614"/>
          <c:h val="0.79745089038758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Arkusz1!$A$11</c:f>
              <c:strCache>
                <c:ptCount val="1"/>
                <c:pt idx="0">
                  <c:v>BZT5 </c:v>
                </c:pt>
              </c:strCache>
            </c:strRef>
          </c:tx>
          <c:spPr>
            <a:solidFill>
              <a:srgbClr val="00B0F0"/>
            </a:solidFill>
            <a:ln w="26446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 w="26446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 w="26446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26446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  <a:ln w="26446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00FF00"/>
              </a:solidFill>
              <a:ln w="26446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00FF00"/>
              </a:solidFill>
              <a:ln w="26446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00FF00"/>
              </a:solidFill>
              <a:ln w="26446">
                <a:noFill/>
              </a:ln>
            </c:spPr>
          </c:dPt>
          <c:dLbls>
            <c:dLbl>
              <c:idx val="1"/>
              <c:numFmt formatCode="#,##0.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Arkusz1!$B$4:$O$4</c:f>
              <c:strCache>
                <c:ptCount val="13"/>
                <c:pt idx="0">
                  <c:v>0,6,12,14,15,17,19</c:v>
                </c:pt>
                <c:pt idx="2">
                  <c:v>0</c:v>
                </c:pt>
                <c:pt idx="4">
                  <c:v>6</c:v>
                </c:pt>
                <c:pt idx="6">
                  <c:v>12</c:v>
                </c:pt>
                <c:pt idx="8">
                  <c:v>14</c:v>
                </c:pt>
                <c:pt idx="10">
                  <c:v>17</c:v>
                </c:pt>
                <c:pt idx="12">
                  <c:v>19</c:v>
                </c:pt>
              </c:strCache>
            </c:strRef>
          </c:cat>
          <c:val>
            <c:numRef>
              <c:f>Arkusz1!$B$11:$O$11</c:f>
              <c:numCache>
                <c:formatCode>General</c:formatCode>
                <c:ptCount val="14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 formatCode="0.0">
                  <c:v>2</c:v>
                </c:pt>
                <c:pt idx="5" formatCode="0.0">
                  <c:v>3.8</c:v>
                </c:pt>
                <c:pt idx="6" formatCode="0.0">
                  <c:v>2.2999999999999998</c:v>
                </c:pt>
                <c:pt idx="7" formatCode="0.0">
                  <c:v>2.9</c:v>
                </c:pt>
                <c:pt idx="8" formatCode="0.0">
                  <c:v>1.6</c:v>
                </c:pt>
                <c:pt idx="9" formatCode="0.0">
                  <c:v>1.9000000000000001</c:v>
                </c:pt>
                <c:pt idx="10" formatCode="0.0">
                  <c:v>3</c:v>
                </c:pt>
                <c:pt idx="11" formatCode="0.0">
                  <c:v>4.5</c:v>
                </c:pt>
                <c:pt idx="12" formatCode="0.0">
                  <c:v>2.6</c:v>
                </c:pt>
                <c:pt idx="13" formatCode="0.0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05093848"/>
        <c:axId val="405094240"/>
      </c:barChart>
      <c:catAx>
        <c:axId val="40509384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41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Typ jcwp</a:t>
                </a:r>
              </a:p>
            </c:rich>
          </c:tx>
          <c:layout>
            <c:manualLayout>
              <c:xMode val="edge"/>
              <c:yMode val="edge"/>
              <c:x val="0.49629977226896066"/>
              <c:y val="0.95204759718936482"/>
            </c:manualLayout>
          </c:layout>
          <c:overlay val="0"/>
          <c:spPr>
            <a:noFill/>
            <a:ln w="26446">
              <a:noFill/>
            </a:ln>
          </c:spPr>
        </c:title>
        <c:numFmt formatCode="General" sourceLinked="1"/>
        <c:majorTickMark val="none"/>
        <c:minorTickMark val="none"/>
        <c:tickLblPos val="none"/>
        <c:crossAx val="405094240"/>
        <c:crosses val="autoZero"/>
        <c:auto val="1"/>
        <c:lblAlgn val="ctr"/>
        <c:lblOffset val="100"/>
        <c:noMultiLvlLbl val="0"/>
      </c:catAx>
      <c:valAx>
        <c:axId val="40509424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45" b="0" i="0" u="none" strike="noStrike" baseline="0">
                    <a:solidFill>
                      <a:schemeClr val="tx1"/>
                    </a:solidFill>
                    <a:latin typeface="Czcionka tekstu podstawowego"/>
                    <a:ea typeface="Czcionka tekstu podstawowego"/>
                    <a:cs typeface="Czcionka tekstu podstawowego"/>
                  </a:defRPr>
                </a:pPr>
                <a:r>
                  <a:rPr lang="pl-PL" sz="1000" b="0" i="1" u="none" strike="noStrike" baseline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mgO</a:t>
                </a:r>
                <a:r>
                  <a:rPr lang="pl-PL" sz="1000" b="0" i="1" u="none" strike="noStrike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1000" b="0" i="1" u="none" strike="noStrike" baseline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/l</a:t>
                </a:r>
                <a:endParaRPr lang="pl-PL" sz="1000" b="0" i="1" u="none" strike="noStrike" baseline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6585572543342398"/>
            </c:manualLayout>
          </c:layout>
          <c:overlay val="0"/>
          <c:spPr>
            <a:noFill/>
            <a:ln w="26446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91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pl-PL"/>
          </a:p>
        </c:txPr>
        <c:crossAx val="405093848"/>
        <c:crosses val="autoZero"/>
        <c:crossBetween val="between"/>
      </c:valAx>
      <c:spPr>
        <a:noFill/>
        <a:ln w="3175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 w="9917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51589877053449E-2"/>
          <c:y val="6.8410719960453392E-2"/>
          <c:w val="0.90896483928285154"/>
          <c:h val="0.79543283546955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Arkusz1!$A$25</c:f>
              <c:strCache>
                <c:ptCount val="1"/>
                <c:pt idx="0">
                  <c:v>Fosfor ogólny </c:v>
                </c:pt>
              </c:strCache>
            </c:strRef>
          </c:tx>
          <c:spPr>
            <a:solidFill>
              <a:srgbClr val="00B0F0"/>
            </a:solidFill>
            <a:ln w="2603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00FF00"/>
              </a:solidFill>
              <a:ln w="26035">
                <a:noFill/>
              </a:ln>
            </c:spPr>
          </c:dPt>
          <c:dLbls>
            <c:dLbl>
              <c:idx val="1"/>
              <c:layout>
                <c:manualLayout>
                  <c:x val="0"/>
                  <c:y val="6.726457399103139E-2"/>
                </c:manualLayout>
              </c:layout>
              <c:numFmt formatCode="#,##0.0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38734685619465E-2"/>
                      <c:h val="5.3811659192825115E-2"/>
                    </c:manualLayout>
                  </c15:layout>
                </c:ext>
              </c:extLst>
            </c:dLbl>
            <c:dLbl>
              <c:idx val="5"/>
              <c:numFmt formatCode="#,##0.0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0,30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0" sourceLinked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Arkusz1!$B$4:$O$4</c:f>
              <c:strCache>
                <c:ptCount val="13"/>
                <c:pt idx="0">
                  <c:v>0,6,12,14,15,17,19</c:v>
                </c:pt>
                <c:pt idx="2">
                  <c:v>0</c:v>
                </c:pt>
                <c:pt idx="4">
                  <c:v>6</c:v>
                </c:pt>
                <c:pt idx="6">
                  <c:v>12</c:v>
                </c:pt>
                <c:pt idx="8">
                  <c:v>14</c:v>
                </c:pt>
                <c:pt idx="10">
                  <c:v>17</c:v>
                </c:pt>
                <c:pt idx="12">
                  <c:v>19</c:v>
                </c:pt>
              </c:strCache>
            </c:strRef>
          </c:cat>
          <c:val>
            <c:numRef>
              <c:f>Arkusz1!$B$25:$O$25</c:f>
              <c:numCache>
                <c:formatCode>General</c:formatCode>
                <c:ptCount val="14"/>
                <c:pt idx="0">
                  <c:v>0.2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  <c:pt idx="4">
                  <c:v>0.15000000000000019</c:v>
                </c:pt>
                <c:pt idx="5">
                  <c:v>0.35000000000000031</c:v>
                </c:pt>
                <c:pt idx="6">
                  <c:v>7.0000000000000021E-2</c:v>
                </c:pt>
                <c:pt idx="7">
                  <c:v>0.14000000000000001</c:v>
                </c:pt>
                <c:pt idx="8">
                  <c:v>0.05</c:v>
                </c:pt>
                <c:pt idx="9">
                  <c:v>6.0000000000000032E-2</c:v>
                </c:pt>
                <c:pt idx="10" formatCode="0.000">
                  <c:v>0.2</c:v>
                </c:pt>
                <c:pt idx="11" formatCode="0.000">
                  <c:v>0.33000000000000052</c:v>
                </c:pt>
                <c:pt idx="12" formatCode="0.000">
                  <c:v>0.2</c:v>
                </c:pt>
                <c:pt idx="13" formatCode="0.000">
                  <c:v>0.30000000000000032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161011736"/>
        <c:axId val="406414792"/>
      </c:barChart>
      <c:catAx>
        <c:axId val="1610117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25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1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Typ jcwp</a:t>
                </a:r>
              </a:p>
            </c:rich>
          </c:tx>
          <c:layout>
            <c:manualLayout>
              <c:xMode val="edge"/>
              <c:yMode val="edge"/>
              <c:x val="0.49555227824595705"/>
              <c:y val="0.94755058084107169"/>
            </c:manualLayout>
          </c:layout>
          <c:overlay val="0"/>
          <c:spPr>
            <a:noFill/>
            <a:ln w="26035">
              <a:noFill/>
            </a:ln>
          </c:spPr>
        </c:title>
        <c:numFmt formatCode="General" sourceLinked="1"/>
        <c:majorTickMark val="none"/>
        <c:minorTickMark val="none"/>
        <c:tickLblPos val="none"/>
        <c:crossAx val="406414792"/>
        <c:crosses val="autoZero"/>
        <c:auto val="1"/>
        <c:lblAlgn val="ctr"/>
        <c:lblOffset val="100"/>
        <c:noMultiLvlLbl val="0"/>
      </c:catAx>
      <c:valAx>
        <c:axId val="406414792"/>
        <c:scaling>
          <c:orientation val="minMax"/>
          <c:max val="0.4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25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mgP/l</a:t>
                </a:r>
                <a:endParaRPr lang="pl-PL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6413144545272624"/>
            </c:manualLayout>
          </c:layout>
          <c:overlay val="0"/>
          <c:spPr>
            <a:noFill/>
            <a:ln w="26035">
              <a:noFill/>
            </a:ln>
          </c:spPr>
        </c:title>
        <c:numFmt formatCode="#,##0.00" sourceLinked="0"/>
        <c:majorTickMark val="none"/>
        <c:minorTickMark val="none"/>
        <c:tickLblPos val="nextTo"/>
        <c:spPr>
          <a:ln w="976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pl-PL"/>
          </a:p>
        </c:txPr>
        <c:crossAx val="161011736"/>
        <c:crosses val="autoZero"/>
        <c:crossBetween val="between"/>
      </c:valAx>
      <c:spPr>
        <a:noFill/>
        <a:ln w="3175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 w="9763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0375432540041"/>
          <c:y val="9.3727783281432095E-2"/>
          <c:w val="0.86577931042892531"/>
          <c:h val="0.7453647910493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'wykres 1'!$A$2</c:f>
              <c:strCache>
                <c:ptCount val="1"/>
                <c:pt idx="0">
                  <c:v>Polska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'wykres 1'!$B$1:$H$1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'wykres 1'!$B$2:$H$2</c:f>
              <c:numCache>
                <c:formatCode>#,##0.00</c:formatCode>
                <c:ptCount val="7"/>
                <c:pt idx="0">
                  <c:v>0.6470000000000018</c:v>
                </c:pt>
                <c:pt idx="1">
                  <c:v>0.65700000000000203</c:v>
                </c:pt>
                <c:pt idx="2">
                  <c:v>0.68600000000000205</c:v>
                </c:pt>
                <c:pt idx="3">
                  <c:v>0.70300000000000062</c:v>
                </c:pt>
                <c:pt idx="4">
                  <c:v>0.71500000000000064</c:v>
                </c:pt>
                <c:pt idx="5">
                  <c:v>0.72700000000000065</c:v>
                </c:pt>
                <c:pt idx="6">
                  <c:v>0.73500000000000065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17"/>
        <c:axId val="400069608"/>
        <c:axId val="400071176"/>
      </c:barChart>
      <c:lineChart>
        <c:grouping val="standard"/>
        <c:varyColors val="0"/>
        <c:ser>
          <c:idx val="1"/>
          <c:order val="1"/>
          <c:tx>
            <c:strRef>
              <c:f>'wykres 1'!$A$3</c:f>
              <c:strCache>
                <c:ptCount val="1"/>
                <c:pt idx="0">
                  <c:v>Woj. małopolskie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cat>
            <c:strRef>
              <c:f>'wykres 1'!$B$1:$H$1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'wykres 1'!$B$3:$H$3</c:f>
              <c:numCache>
                <c:formatCode>#,##0.00</c:formatCode>
                <c:ptCount val="7"/>
                <c:pt idx="0">
                  <c:v>0.55400000000000005</c:v>
                </c:pt>
                <c:pt idx="1">
                  <c:v>0.56899999999999995</c:v>
                </c:pt>
                <c:pt idx="2">
                  <c:v>0.58100000000000063</c:v>
                </c:pt>
                <c:pt idx="3">
                  <c:v>0.59600000000000064</c:v>
                </c:pt>
                <c:pt idx="4">
                  <c:v>0.62700000000000178</c:v>
                </c:pt>
                <c:pt idx="5">
                  <c:v>0.6460000000000018</c:v>
                </c:pt>
                <c:pt idx="6">
                  <c:v>0.66300000000000203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069608"/>
        <c:axId val="400071176"/>
      </c:lineChart>
      <c:catAx>
        <c:axId val="400069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b="0" i="1" dirty="0" smtClean="0">
                    <a:latin typeface="Times New Roman" pitchFamily="18" charset="0"/>
                    <a:cs typeface="Times New Roman" pitchFamily="18" charset="0"/>
                  </a:rPr>
                  <a:t>rok</a:t>
                </a:r>
                <a:endParaRPr lang="pl-PL" b="0" i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52303571960839212"/>
              <c:y val="0.937298505163082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400071176"/>
        <c:crosses val="autoZero"/>
        <c:auto val="1"/>
        <c:lblAlgn val="ctr"/>
        <c:lblOffset val="100"/>
        <c:noMultiLvlLbl val="0"/>
      </c:catAx>
      <c:valAx>
        <c:axId val="400071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i="1"/>
                </a:pPr>
                <a:r>
                  <a:rPr lang="pl-PL" b="0" i="1" dirty="0" smtClean="0"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pl-PL" b="0" i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3110575789681911E-3"/>
              <c:y val="0.43974607895609807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400069608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026923837730761"/>
          <c:y val="3.1150645542541012E-3"/>
          <c:w val="0.42563386296341998"/>
          <c:h val="7.3896973326501192E-2"/>
        </c:manualLayout>
      </c:layout>
      <c:overlay val="0"/>
      <c:txPr>
        <a:bodyPr rot="0" vert="horz"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4348069852704"/>
          <c:y val="3.7511665208515656E-2"/>
          <c:w val="0.84478743317925964"/>
          <c:h val="0.79099111793203591"/>
        </c:manualLayout>
      </c:layout>
      <c:lineChart>
        <c:grouping val="standard"/>
        <c:varyColors val="0"/>
        <c:ser>
          <c:idx val="0"/>
          <c:order val="0"/>
          <c:tx>
            <c:strRef>
              <c:f>'C:\Documents and Settings\N.Rzepka_2\Pulpit\[wykresy_wody_2014m.xlsx]Wykres dł sieci'!$E$18</c:f>
              <c:strCache>
                <c:ptCount val="1"/>
                <c:pt idx="0">
                  <c:v>sieć kanalizacyjna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'C:\Documents and Settings\N.Rzepka_2\Pulpit\[wykresy_wody_2014m.xlsx]Wykres dł sieci'!$F$17:$L$17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'C:\Documents and Settings\N.Rzepka_2\Pulpit\[wykresy_wody_2014m.xlsx]Wykres dł sieci'!$F$18:$L$18</c:f>
              <c:numCache>
                <c:formatCode>General</c:formatCode>
                <c:ptCount val="7"/>
                <c:pt idx="0">
                  <c:v>10008.200000000004</c:v>
                </c:pt>
                <c:pt idx="1">
                  <c:v>10649.2</c:v>
                </c:pt>
                <c:pt idx="2">
                  <c:v>11390.4</c:v>
                </c:pt>
                <c:pt idx="3">
                  <c:v>12370.9</c:v>
                </c:pt>
                <c:pt idx="4">
                  <c:v>13509.3</c:v>
                </c:pt>
                <c:pt idx="5">
                  <c:v>15050.4</c:v>
                </c:pt>
                <c:pt idx="6">
                  <c:v>15536.9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'C:\Documents and Settings\N.Rzepka_2\Pulpit\[wykresy_wody_2014m.xlsx]Wykres dł sieci'!$E$19</c:f>
              <c:strCache>
                <c:ptCount val="1"/>
                <c:pt idx="0">
                  <c:v>sieć wodociągowa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B0F0"/>
              </a:solidFill>
              <a:ln w="19050" cmpd="sng">
                <a:solidFill>
                  <a:srgbClr val="00B0F0"/>
                </a:solidFill>
              </a:ln>
            </c:spPr>
          </c:marker>
          <c:cat>
            <c:strRef>
              <c:f>'C:\Documents and Settings\N.Rzepka_2\Pulpit\[wykresy_wody_2014m.xlsx]Wykres dł sieci'!$F$17:$L$17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'C:\Documents and Settings\N.Rzepka_2\Pulpit\[wykresy_wody_2014m.xlsx]Wykres dł sieci'!$F$19:$L$19</c:f>
              <c:numCache>
                <c:formatCode>General</c:formatCode>
                <c:ptCount val="7"/>
                <c:pt idx="0">
                  <c:v>17621.900000000001</c:v>
                </c:pt>
                <c:pt idx="1">
                  <c:v>17697.900000000001</c:v>
                </c:pt>
                <c:pt idx="2">
                  <c:v>18066.5</c:v>
                </c:pt>
                <c:pt idx="3">
                  <c:v>18508.400000000001</c:v>
                </c:pt>
                <c:pt idx="4">
                  <c:v>19006.099999999937</c:v>
                </c:pt>
                <c:pt idx="5">
                  <c:v>19787.099999999937</c:v>
                </c:pt>
                <c:pt idx="6">
                  <c:v>20233.7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512288"/>
        <c:axId val="400512680"/>
      </c:lineChart>
      <c:catAx>
        <c:axId val="40051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000" b="0" i="1" dirty="0">
                    <a:latin typeface="Times New Roman" pitchFamily="18" charset="0"/>
                    <a:cs typeface="Times New Roman" pitchFamily="18" charset="0"/>
                  </a:rPr>
                  <a:t>rok</a:t>
                </a:r>
                <a:endParaRPr lang="pl-PL" sz="1100" b="0" i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5273899825021876"/>
              <c:y val="0.934868556765867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400512680"/>
        <c:crosses val="autoZero"/>
        <c:auto val="1"/>
        <c:lblAlgn val="ctr"/>
        <c:lblOffset val="100"/>
        <c:noMultiLvlLbl val="0"/>
      </c:catAx>
      <c:valAx>
        <c:axId val="400512680"/>
        <c:scaling>
          <c:orientation val="minMax"/>
          <c:max val="25000"/>
          <c:min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000" b="0" i="1" dirty="0">
                    <a:latin typeface="Times New Roman" pitchFamily="18" charset="0"/>
                    <a:cs typeface="Times New Roman" pitchFamily="18" charset="0"/>
                  </a:rPr>
                  <a:t>długość</a:t>
                </a:r>
                <a:r>
                  <a:rPr lang="pl-PL" sz="1000" b="0" i="1" baseline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1000" b="0" i="1" baseline="0" dirty="0" smtClean="0">
                    <a:latin typeface="Times New Roman" pitchFamily="18" charset="0"/>
                    <a:cs typeface="Times New Roman" pitchFamily="18" charset="0"/>
                  </a:rPr>
                  <a:t>sieci [km]</a:t>
                </a:r>
                <a:endParaRPr lang="pl-PL" sz="1000" b="0" i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3333333333333392E-3"/>
              <c:y val="0.292004729440768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400512288"/>
        <c:crosses val="autoZero"/>
        <c:crossBetween val="between"/>
        <c:majorUnit val="5000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316382327209099"/>
          <c:y val="6.9444290709667719E-2"/>
          <c:w val="0.64873315835520562"/>
          <c:h val="7.2264848683051955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0.72496</cdr:x>
      <cdr:y>0.06897</cdr:y>
    </cdr:from>
    <cdr:to>
      <cdr:x>0.72496</cdr:x>
      <cdr:y>0.87926</cdr:y>
    </cdr:to>
    <cdr:cxnSp macro="">
      <cdr:nvCxnSpPr>
        <cdr:cNvPr id="9" name="Łącznik prosty 8"/>
        <cdr:cNvCxnSpPr/>
      </cdr:nvCxnSpPr>
      <cdr:spPr>
        <a:xfrm xmlns:a="http://schemas.openxmlformats.org/drawingml/2006/main">
          <a:off x="6265391" y="288057"/>
          <a:ext cx="0" cy="338437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chemeClr val="bg1">
              <a:lumMod val="65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0.20004</cdr:x>
      <cdr:y>2.39423E-7</cdr:y>
    </cdr:from>
    <cdr:to>
      <cdr:x>0.9416</cdr:x>
      <cdr:y>0.93453</cdr:y>
    </cdr:to>
    <cdr:grpSp>
      <cdr:nvGrpSpPr>
        <cdr:cNvPr id="13" name="Grupa 12"/>
        <cdr:cNvGrpSpPr/>
      </cdr:nvGrpSpPr>
      <cdr:grpSpPr>
        <a:xfrm xmlns:a="http://schemas.openxmlformats.org/drawingml/2006/main">
          <a:off x="1728816" y="1"/>
          <a:ext cx="6408821" cy="3903263"/>
          <a:chOff x="1728788" y="1"/>
          <a:chExt cx="6408811" cy="3903264"/>
        </a:xfrm>
      </cdr:grpSpPr>
      <cdr:sp macro="" textlink="">
        <cdr:nvSpPr>
          <cdr:cNvPr id="6" name="Łącznik prosty 5"/>
          <cdr:cNvSpPr/>
        </cdr:nvSpPr>
        <cdr:spPr>
          <a:xfrm xmlns:a="http://schemas.openxmlformats.org/drawingml/2006/main" rot="5400000" flipV="1">
            <a:off x="-215057" y="1943846"/>
            <a:ext cx="3887790" cy="99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pl-PL" dirty="0"/>
          </a:p>
        </cdr:txBody>
      </cdr:sp>
      <cdr:sp macro="" textlink="">
        <cdr:nvSpPr>
          <cdr:cNvPr id="5" name="pole tekstowe 8"/>
          <cdr:cNvSpPr txBox="1"/>
        </cdr:nvSpPr>
        <cdr:spPr>
          <a:xfrm xmlns:a="http://schemas.openxmlformats.org/drawingml/2006/main">
            <a:off x="2160935" y="3672433"/>
            <a:ext cx="216024" cy="2308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pl-PL" sz="9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7" name="pole tekstowe 8"/>
          <cdr:cNvSpPr txBox="1"/>
        </cdr:nvSpPr>
        <cdr:spPr>
          <a:xfrm xmlns:a="http://schemas.openxmlformats.org/drawingml/2006/main">
            <a:off x="3313063" y="3672433"/>
            <a:ext cx="144016" cy="2308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l"/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pl-PL" sz="9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8" name="pole tekstowe 8"/>
          <cdr:cNvSpPr txBox="1"/>
        </cdr:nvSpPr>
        <cdr:spPr>
          <a:xfrm xmlns:a="http://schemas.openxmlformats.org/drawingml/2006/main">
            <a:off x="4393183" y="3672433"/>
            <a:ext cx="360040" cy="2308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l"/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pl-PL" sz="9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0" name="pole tekstowe 8"/>
          <cdr:cNvSpPr txBox="1"/>
        </cdr:nvSpPr>
        <cdr:spPr>
          <a:xfrm xmlns:a="http://schemas.openxmlformats.org/drawingml/2006/main">
            <a:off x="5545311" y="3671888"/>
            <a:ext cx="360040" cy="2308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l"/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pl-PL" sz="9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1" name="pole tekstowe 8"/>
          <cdr:cNvSpPr txBox="1"/>
        </cdr:nvSpPr>
        <cdr:spPr>
          <a:xfrm xmlns:a="http://schemas.openxmlformats.org/drawingml/2006/main">
            <a:off x="6625431" y="3671888"/>
            <a:ext cx="360040" cy="2308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l"/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pl-PL" sz="9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2" name="pole tekstowe 8"/>
          <cdr:cNvSpPr txBox="1"/>
        </cdr:nvSpPr>
        <cdr:spPr>
          <a:xfrm xmlns:a="http://schemas.openxmlformats.org/drawingml/2006/main">
            <a:off x="7777559" y="3671888"/>
            <a:ext cx="360040" cy="23083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l"/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pl-PL" sz="9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EFB2-1984-461D-9FD0-E0EB27CE8855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619F-2134-486D-A18C-446FFFD7CE6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079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50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65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65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65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65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65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959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382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65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619F-2134-486D-A18C-446FFFD7CE64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65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5EB1-B557-414E-8BBB-3F649CFC024B}" type="datetimeFigureOut">
              <a:rPr lang="pl-PL" smtClean="0"/>
              <a:pPr/>
              <a:t>2018-04-20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38EE-7301-414F-962F-F3475E99DCE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9538" y="0"/>
            <a:ext cx="3384550" cy="3363838"/>
          </a:xfr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pl-PL" sz="3000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 wód powierzchniowych</a:t>
            </a:r>
            <a:br>
              <a:rPr lang="pl-PL" sz="3000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000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województwie małopolskim </a:t>
            </a:r>
            <a:br>
              <a:rPr lang="pl-PL" sz="3000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000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2016 roku</a:t>
            </a:r>
            <a:endParaRPr lang="pl-PL" sz="3000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36192"/>
            <a:ext cx="1494774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N.Rzepka_2\Pulpit\prezentacja zdjęcia\20171026_12445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388" y="1058863"/>
            <a:ext cx="1511300" cy="360045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052" name="Picture 4" descr="C:\Documents and Settings\N.Rzepka_2\Pulpit\prezentacja zdjęcia\IMG_0528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311" y="1058863"/>
            <a:ext cx="1511969" cy="360045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053" name="Picture 5" descr="C:\Documents and Settings\N.Rzepka_2\Pulpit\prezentacja zdjęcia\20170814_095658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1058863"/>
            <a:ext cx="1512000" cy="36000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Biologiczne elementy jakości</a:t>
            </a:r>
            <a:endParaRPr lang="pl-PL" sz="3200" dirty="0"/>
          </a:p>
        </p:txBody>
      </p:sp>
      <p:pic>
        <p:nvPicPr>
          <p:cNvPr id="4" name="Obraz 3" descr="SS101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43558"/>
            <a:ext cx="1616221" cy="1212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25131"/>
            <a:ext cx="1423344" cy="11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SS102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211710"/>
            <a:ext cx="1750906" cy="13131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422" y="2211710"/>
            <a:ext cx="1212166" cy="10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 descr="SS1027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283718"/>
            <a:ext cx="1461013" cy="1095760"/>
          </a:xfrm>
          <a:prstGeom prst="rect">
            <a:avLst/>
          </a:prstGeom>
        </p:spPr>
      </p:pic>
      <p:pic>
        <p:nvPicPr>
          <p:cNvPr id="9" name="Obraz 8" descr="SS1026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829092"/>
            <a:ext cx="1641851" cy="1231389"/>
          </a:xfrm>
          <a:prstGeom prst="rect">
            <a:avLst/>
          </a:prstGeom>
        </p:spPr>
      </p:pic>
      <p:sp>
        <p:nvSpPr>
          <p:cNvPr id="10" name="Strzałka w prawo 9"/>
          <p:cNvSpPr/>
          <p:nvPr/>
        </p:nvSpPr>
        <p:spPr>
          <a:xfrm>
            <a:off x="2414636" y="1902822"/>
            <a:ext cx="412094" cy="338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>
            <a:off x="4860032" y="1988547"/>
            <a:ext cx="412094" cy="338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3651870"/>
            <a:ext cx="88924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MAKROBEZKRĘGOWCE BENTOSOWE - zespół zwierząt bezkręgowych żyjących na dnie rzeki, jeziora widocznych gołym okiem.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Zróżnicowanie gatunkowe tych organizmów w rzekach i zbiornikach dobrze odzwierciedla presje, powodujące zanieczyszczenia wód substancjami  organicznymi oraz presje, związane z morfologicznymi przekształceniami strefy przybrzeżnej  rzek i zbiorników. </a:t>
            </a:r>
          </a:p>
          <a:p>
            <a:endParaRPr lang="pl-PL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59715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pl-PL" altLang="pl-PL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Makrobezkręgowce w czystych rzekach</a:t>
            </a:r>
            <a:endParaRPr lang="pl-PL" altLang="pl-PL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15566"/>
            <a:ext cx="13216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79512" y="1779662"/>
            <a:ext cx="1224136" cy="43088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pl-PL" sz="1100" b="1" dirty="0"/>
              <a:t>j</a:t>
            </a:r>
            <a:r>
              <a:rPr lang="pl-PL" sz="1100" b="1" dirty="0" smtClean="0"/>
              <a:t>ętki z rodziny </a:t>
            </a:r>
          </a:p>
          <a:p>
            <a:r>
              <a:rPr lang="pl-PL" sz="1100" b="1" i="1" dirty="0" smtClean="0"/>
              <a:t>Ephemerellidae </a:t>
            </a:r>
            <a:endParaRPr lang="pl-PL" sz="1100" b="1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580112" y="843558"/>
            <a:ext cx="34563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Jętki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stadia larwalne rozwijają się w wodzie i znaleźć je można w różnych siedliskach wód śródlądowych. W silnie przekształconych siedliskach żyje niewiele, bądź też występują 1-2 dominujące, wytrzymałe na zmiany środowiskowe, gatunki. </a:t>
            </a:r>
            <a:endParaRPr lang="pl-PL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l="2628" t="20411" r="23801" b="19897"/>
          <a:stretch>
            <a:fillRect/>
          </a:stretch>
        </p:blipFill>
        <p:spPr bwMode="auto">
          <a:xfrm>
            <a:off x="1475656" y="771550"/>
            <a:ext cx="2304256" cy="108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2195736" y="1779662"/>
            <a:ext cx="1715729" cy="43088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 jętki Zmarwlocikowate </a:t>
            </a:r>
          </a:p>
          <a:p>
            <a:r>
              <a:rPr lang="pl-PL" sz="1100" b="1" dirty="0" smtClean="0"/>
              <a:t>(</a:t>
            </a:r>
            <a:r>
              <a:rPr lang="pl-PL" sz="1100" b="1" i="1" dirty="0" smtClean="0"/>
              <a:t>Heptageniidae)</a:t>
            </a:r>
            <a:endParaRPr lang="pl-PL" sz="1100" b="1" dirty="0"/>
          </a:p>
        </p:txBody>
      </p:sp>
      <p:pic>
        <p:nvPicPr>
          <p:cNvPr id="6" name="Picture 5" descr="http://html.rincondelvago.com/000689082.jpg"/>
          <p:cNvPicPr>
            <a:picLocks noChangeAspect="1" noChangeArrowheads="1"/>
          </p:cNvPicPr>
          <p:nvPr/>
        </p:nvPicPr>
        <p:blipFill>
          <a:blip r:embed="rId4" cstate="print"/>
          <a:srcRect t="29454" r="6098" b="28819"/>
          <a:stretch>
            <a:fillRect/>
          </a:stretch>
        </p:blipFill>
        <p:spPr bwMode="auto">
          <a:xfrm>
            <a:off x="3563888" y="771550"/>
            <a:ext cx="2088232" cy="61036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211960" y="1275606"/>
            <a:ext cx="1296144" cy="600164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 jętki Murzyłkowate (</a:t>
            </a:r>
            <a:r>
              <a:rPr lang="pl-PL" sz="1100" b="1" i="1" dirty="0" smtClean="0"/>
              <a:t>Baetidae)</a:t>
            </a:r>
            <a:r>
              <a:rPr lang="pl-PL" sz="1100" b="1" dirty="0" smtClean="0"/>
              <a:t> </a:t>
            </a:r>
            <a:endParaRPr lang="pl-PL" sz="11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707904" y="2355726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Widelnice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gatunki widelnic są owadami związanymi z dobrze natlenionymi i zimnymi na ogół wodami bieżącymi. Rzadko spotykane są również w zbiornikach wód stojących, najczęściej w oligotroficznych jeziorach lub w stawach położonych w górach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. </a:t>
            </a:r>
            <a:endParaRPr lang="pl-PL" sz="1400" dirty="0">
              <a:solidFill>
                <a:schemeClr val="accent5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3" name="Picture 7" descr="http://www.discoverlife.org/IM/I_DSC/0005/320/Sweltsa_naica,I_DSC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283718"/>
            <a:ext cx="1464020" cy="910438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1979712" y="3075806"/>
            <a:ext cx="1501131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widelnice </a:t>
            </a:r>
            <a:r>
              <a:rPr lang="pl-PL" sz="1100" b="1" dirty="0"/>
              <a:t>z </a:t>
            </a:r>
            <a:r>
              <a:rPr lang="pl-PL" sz="1100" b="1" dirty="0" smtClean="0"/>
              <a:t>rzędu </a:t>
            </a:r>
            <a:r>
              <a:rPr lang="pl-PL" sz="1100" b="1" i="1" dirty="0" smtClean="0"/>
              <a:t>Chloroperlidae</a:t>
            </a:r>
            <a:endParaRPr lang="pl-PL" sz="1100" b="1" i="1" dirty="0"/>
          </a:p>
        </p:txBody>
      </p:sp>
      <p:pic>
        <p:nvPicPr>
          <p:cNvPr id="16" name="Picture 13" descr="https://encrypted-tbn3.gstatic.com/images?q=tbn:ANd9GcQgdFHAi78cV8YPtD8cVm0lQ3kJoD97nQ0HI8G96IU1WKoTDdaCF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283718"/>
            <a:ext cx="1490531" cy="1082965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395536" y="3147814"/>
            <a:ext cx="1301164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widelnice z rodziny </a:t>
            </a:r>
            <a:r>
              <a:rPr lang="pl-PL" sz="1100" b="1" i="1" dirty="0" smtClean="0"/>
              <a:t>Perlidae</a:t>
            </a:r>
            <a:endParaRPr lang="pl-PL" sz="1100" b="1" dirty="0"/>
          </a:p>
        </p:txBody>
      </p:sp>
      <p:pic>
        <p:nvPicPr>
          <p:cNvPr id="17" name="Picture 10" descr="http://www.stroudcenter.org/research/projects/schuylkill/taxa/images/taxon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651870"/>
            <a:ext cx="1009013" cy="1009013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0" y="4543336"/>
            <a:ext cx="1310995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chruściki Osteńkowate </a:t>
            </a:r>
          </a:p>
          <a:p>
            <a:r>
              <a:rPr lang="pl-PL" sz="1100" b="1" dirty="0" smtClean="0"/>
              <a:t>(</a:t>
            </a:r>
            <a:r>
              <a:rPr lang="pl-PL" sz="1100" b="1" i="1" dirty="0" smtClean="0"/>
              <a:t>Glossosomatidae)</a:t>
            </a:r>
            <a:endParaRPr lang="pl-PL" sz="1100" b="1" dirty="0"/>
          </a:p>
        </p:txBody>
      </p:sp>
      <p:pic>
        <p:nvPicPr>
          <p:cNvPr id="19" name="Picture 11" descr="Y:\Pracownicy\Zosia\METODYKI_PRZEWODNIKI\MAKROBENTOS\klucz zdjęcia\Trichoptera\Limnephilidae\Drusus\drusus s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3651870"/>
            <a:ext cx="1314620" cy="987667"/>
          </a:xfrm>
          <a:prstGeom prst="rect">
            <a:avLst/>
          </a:prstGeom>
          <a:noFill/>
        </p:spPr>
      </p:pic>
      <p:sp>
        <p:nvSpPr>
          <p:cNvPr id="20" name="pole tekstowe 19"/>
          <p:cNvSpPr txBox="1"/>
          <p:nvPr/>
        </p:nvSpPr>
        <p:spPr>
          <a:xfrm>
            <a:off x="1619672" y="4543336"/>
            <a:ext cx="1379702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chruściki Bagiennikowate</a:t>
            </a:r>
          </a:p>
          <a:p>
            <a:r>
              <a:rPr lang="pl-PL" sz="1100" b="1" dirty="0" smtClean="0"/>
              <a:t> (</a:t>
            </a:r>
            <a:r>
              <a:rPr lang="pl-PL" sz="1100" b="1" i="1" dirty="0" smtClean="0"/>
              <a:t>Limnephilidae)</a:t>
            </a:r>
            <a:r>
              <a:rPr lang="pl-PL" sz="1100" b="1" dirty="0" smtClean="0"/>
              <a:t> </a:t>
            </a:r>
            <a:endParaRPr lang="pl-PL" sz="1100" b="1" dirty="0"/>
          </a:p>
        </p:txBody>
      </p:sp>
      <p:pic>
        <p:nvPicPr>
          <p:cNvPr id="21" name="Picture 12" descr="http://watermonitoring.uwex.edu/images/level1/wav/ecology/Polycentropodidae.jpg"/>
          <p:cNvPicPr>
            <a:picLocks noChangeAspect="1" noChangeArrowheads="1"/>
          </p:cNvPicPr>
          <p:nvPr/>
        </p:nvPicPr>
        <p:blipFill>
          <a:blip r:embed="rId9" cstate="print"/>
          <a:srcRect r="3233" b="24991"/>
          <a:stretch>
            <a:fillRect/>
          </a:stretch>
        </p:blipFill>
        <p:spPr bwMode="auto">
          <a:xfrm>
            <a:off x="3275856" y="3795886"/>
            <a:ext cx="1187881" cy="626140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3275856" y="4443958"/>
            <a:ext cx="1368152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chruściki z rodziny </a:t>
            </a:r>
            <a:r>
              <a:rPr lang="pl-PL" sz="1100" b="1" i="1" dirty="0" smtClean="0"/>
              <a:t>Polycentropodidae</a:t>
            </a:r>
            <a:endParaRPr lang="pl-PL" sz="11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716017" y="3327618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Chruściki-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Wczesne stadia rozwojowe (larwy i poczwarki) chruścików występujących w Polsce żyją w wodzie, a w stadium imago poza wodą. Larwy chruścików charakteryzują się rozmaitą wrażliwością na czynniki środowiskowe. W środowiskach znacznie zmienionych przez człowieka, np. uregulowane koryto i/lub jego wybetonowanie, następuje znaczna redukcja liczby gatunków.</a:t>
            </a:r>
          </a:p>
          <a:p>
            <a:pPr algn="just"/>
            <a:endParaRPr lang="pl-PL" sz="1400" dirty="0" smtClean="0">
              <a:latin typeface="Century" pitchFamily="18" charset="0"/>
            </a:endParaRPr>
          </a:p>
          <a:p>
            <a:pPr algn="just"/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Century" pitchFamily="18" charset="0"/>
              </a:rPr>
              <a:t> </a:t>
            </a:r>
            <a:endParaRPr lang="pl-PL" sz="1400" dirty="0">
              <a:solidFill>
                <a:schemeClr val="accent5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9" y="1275606"/>
            <a:ext cx="8785224" cy="2447973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Rozporządzenie Ministra Środowiska z dnia 21 lipca 2016 roku </a:t>
            </a:r>
            <a:r>
              <a:rPr lang="pl-PL" sz="1500" i="1" dirty="0" smtClean="0">
                <a:latin typeface="Times New Roman" pitchFamily="18" charset="0"/>
                <a:cs typeface="Times New Roman" pitchFamily="18" charset="0"/>
              </a:rPr>
              <a:t>w sprawie sposobu klasyfikacji stanu jednolitych części wód powierzchniowych oraz środowiskowych norm jakości dla substancji priorytetowych (Dz.U. z 2016 r. poz.1187)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wprowadziło nowe wartości graniczne wskaźników jakości wód odnoszące się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do każdego typu wód.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 stosunku do okresu poprzedniego wartości dopuszczalne uległy zróżnicowaniu i zaostrzeniu. </a:t>
            </a:r>
          </a:p>
          <a:p>
            <a:pPr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Zmiany  zestawiono porównawczo dla podstawowych wskaźników fizyko-chemicznych i dla najczęściej występujących typów wód jcwp w województwie małopolskim. </a:t>
            </a: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713093" cy="6477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Wskaźniki fizyko-chemiczne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2038"/>
            <a:ext cx="9144000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19" y="51470"/>
            <a:ext cx="8641655" cy="576064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Wartości graniczne wskaźników – przewodność w 20</a:t>
            </a:r>
            <a:r>
              <a:rPr lang="pl-PL" sz="2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pl-PL" sz="2400" b="1" i="1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43992"/>
              </p:ext>
            </p:extLst>
          </p:nvPr>
        </p:nvGraphicFramePr>
        <p:xfrm>
          <a:off x="250825" y="771525"/>
          <a:ext cx="8642350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2" name="Grupa 51"/>
          <p:cNvGrpSpPr/>
          <p:nvPr/>
        </p:nvGrpSpPr>
        <p:grpSpPr>
          <a:xfrm>
            <a:off x="3059832" y="1059582"/>
            <a:ext cx="2304256" cy="3384376"/>
            <a:chOff x="3059832" y="1059582"/>
            <a:chExt cx="2304256" cy="3384376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3059832" y="1059582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4211960" y="1059582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5364088" y="1059582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Łącznik prosty 38"/>
          <p:cNvCxnSpPr/>
          <p:nvPr/>
        </p:nvCxnSpPr>
        <p:spPr>
          <a:xfrm>
            <a:off x="7596336" y="1059582"/>
            <a:ext cx="0" cy="338437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a 50"/>
          <p:cNvGrpSpPr/>
          <p:nvPr/>
        </p:nvGrpSpPr>
        <p:grpSpPr>
          <a:xfrm>
            <a:off x="827088" y="771525"/>
            <a:ext cx="4572864" cy="3903265"/>
            <a:chOff x="827088" y="771525"/>
            <a:chExt cx="4572864" cy="3903265"/>
          </a:xfrm>
        </p:grpSpPr>
        <p:grpSp>
          <p:nvGrpSpPr>
            <p:cNvPr id="43" name="Grupa 42"/>
            <p:cNvGrpSpPr/>
            <p:nvPr/>
          </p:nvGrpSpPr>
          <p:grpSpPr>
            <a:xfrm>
              <a:off x="827088" y="771525"/>
              <a:ext cx="4465389" cy="3903265"/>
              <a:chOff x="827088" y="771525"/>
              <a:chExt cx="4465389" cy="3903265"/>
            </a:xfrm>
          </p:grpSpPr>
          <p:sp>
            <p:nvSpPr>
              <p:cNvPr id="9" name="pole tekstowe 8"/>
              <p:cNvSpPr txBox="1"/>
              <p:nvPr/>
            </p:nvSpPr>
            <p:spPr>
              <a:xfrm>
                <a:off x="827584" y="4443958"/>
                <a:ext cx="115212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900" dirty="0" smtClean="0">
                    <a:latin typeface="Times New Roman" pitchFamily="18" charset="0"/>
                    <a:cs typeface="Times New Roman" pitchFamily="18" charset="0"/>
                  </a:rPr>
                  <a:t>0,6,12,14,15,17,19</a:t>
                </a:r>
                <a:endParaRPr lang="pl-PL" sz="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pole tekstowe 40"/>
              <p:cNvSpPr txBox="1"/>
              <p:nvPr/>
            </p:nvSpPr>
            <p:spPr>
              <a:xfrm>
                <a:off x="827088" y="771525"/>
                <a:ext cx="11525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 smtClean="0">
                    <a:latin typeface="Times New Roman" pitchFamily="18" charset="0"/>
                    <a:cs typeface="Times New Roman" pitchFamily="18" charset="0"/>
                  </a:rPr>
                  <a:t>do 16.08.2016 r.</a:t>
                </a:r>
                <a:endParaRPr lang="pl-PL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pole tekstowe 41"/>
              <p:cNvSpPr txBox="1"/>
              <p:nvPr/>
            </p:nvSpPr>
            <p:spPr>
              <a:xfrm>
                <a:off x="4139952" y="771525"/>
                <a:ext cx="11525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 smtClean="0">
                    <a:latin typeface="Times New Roman" pitchFamily="18" charset="0"/>
                    <a:cs typeface="Times New Roman" pitchFamily="18" charset="0"/>
                  </a:rPr>
                  <a:t>od 16.08.2016 r.</a:t>
                </a:r>
                <a:endParaRPr lang="pl-PL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1154359"/>
              <a:ext cx="1260000" cy="26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19" y="51470"/>
            <a:ext cx="8641655" cy="576064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Wartości graniczne wskaźników – twardość ogólna</a:t>
            </a:r>
            <a:endParaRPr lang="pl-PL" sz="2400" b="1" i="1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057378"/>
              </p:ext>
            </p:extLst>
          </p:nvPr>
        </p:nvGraphicFramePr>
        <p:xfrm>
          <a:off x="250826" y="771525"/>
          <a:ext cx="8713788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0" name="Łącznik prosty 29"/>
          <p:cNvCxnSpPr/>
          <p:nvPr/>
        </p:nvCxnSpPr>
        <p:spPr>
          <a:xfrm>
            <a:off x="4211960" y="1058863"/>
            <a:ext cx="0" cy="338437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a 43"/>
          <p:cNvGrpSpPr/>
          <p:nvPr/>
        </p:nvGrpSpPr>
        <p:grpSpPr>
          <a:xfrm>
            <a:off x="3059832" y="1058863"/>
            <a:ext cx="4536504" cy="3385095"/>
            <a:chOff x="3059832" y="1058863"/>
            <a:chExt cx="4536504" cy="3385095"/>
          </a:xfrm>
        </p:grpSpPr>
        <p:cxnSp>
          <p:nvCxnSpPr>
            <p:cNvPr id="29" name="Łącznik prosty 28"/>
            <p:cNvCxnSpPr/>
            <p:nvPr/>
          </p:nvCxnSpPr>
          <p:spPr>
            <a:xfrm>
              <a:off x="3059832" y="1059037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>
              <a:off x="4211960" y="1059582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>
            <a:xfrm>
              <a:off x="5364088" y="1059037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/>
            <p:cNvCxnSpPr/>
            <p:nvPr/>
          </p:nvCxnSpPr>
          <p:spPr>
            <a:xfrm>
              <a:off x="6444208" y="1058863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7596336" y="1058863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a 42"/>
          <p:cNvGrpSpPr/>
          <p:nvPr/>
        </p:nvGrpSpPr>
        <p:grpSpPr>
          <a:xfrm>
            <a:off x="827088" y="771524"/>
            <a:ext cx="7561336" cy="3903266"/>
            <a:chOff x="827088" y="771524"/>
            <a:chExt cx="7561336" cy="3903266"/>
          </a:xfrm>
        </p:grpSpPr>
        <p:sp>
          <p:nvSpPr>
            <p:cNvPr id="22" name="pole tekstowe 21"/>
            <p:cNvSpPr txBox="1"/>
            <p:nvPr/>
          </p:nvSpPr>
          <p:spPr>
            <a:xfrm>
              <a:off x="827584" y="4443958"/>
              <a:ext cx="115212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0,6,12,14,15,17,19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pole tekstowe 8"/>
            <p:cNvSpPr txBox="1"/>
            <p:nvPr/>
          </p:nvSpPr>
          <p:spPr>
            <a:xfrm>
              <a:off x="2411760" y="4443958"/>
              <a:ext cx="21602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pole tekstowe 8"/>
            <p:cNvSpPr txBox="1"/>
            <p:nvPr/>
          </p:nvSpPr>
          <p:spPr>
            <a:xfrm>
              <a:off x="3563888" y="4443958"/>
              <a:ext cx="14401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pole tekstowe 8"/>
            <p:cNvSpPr txBox="1"/>
            <p:nvPr/>
          </p:nvSpPr>
          <p:spPr>
            <a:xfrm>
              <a:off x="4644008" y="4443958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pole tekstowe 8"/>
            <p:cNvSpPr txBox="1"/>
            <p:nvPr/>
          </p:nvSpPr>
          <p:spPr>
            <a:xfrm>
              <a:off x="5796136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pole tekstowe 8"/>
            <p:cNvSpPr txBox="1"/>
            <p:nvPr/>
          </p:nvSpPr>
          <p:spPr>
            <a:xfrm>
              <a:off x="6876256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pole tekstowe 8"/>
            <p:cNvSpPr txBox="1"/>
            <p:nvPr/>
          </p:nvSpPr>
          <p:spPr>
            <a:xfrm>
              <a:off x="8028384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19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Łącznik prosty 34"/>
            <p:cNvSpPr/>
            <p:nvPr/>
          </p:nvSpPr>
          <p:spPr>
            <a:xfrm rot="5400000" flipV="1">
              <a:off x="35668" y="2715369"/>
              <a:ext cx="3887790" cy="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827088" y="771525"/>
              <a:ext cx="11525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latin typeface="Times New Roman" pitchFamily="18" charset="0"/>
                  <a:cs typeface="Times New Roman" pitchFamily="18" charset="0"/>
                </a:rPr>
                <a:t>do 16.08.2016 r.</a:t>
              </a:r>
              <a:endParaRPr lang="pl-PL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4139952" y="771525"/>
              <a:ext cx="11525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latin typeface="Times New Roman" pitchFamily="18" charset="0"/>
                  <a:cs typeface="Times New Roman" pitchFamily="18" charset="0"/>
                </a:rPr>
                <a:t>od 16.08.2016 r.</a:t>
              </a:r>
              <a:endParaRPr lang="pl-PL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1154359"/>
              <a:ext cx="1260000" cy="26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19" y="51470"/>
            <a:ext cx="8641655" cy="576064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Wartości graniczne wskaźników – BZT</a:t>
            </a:r>
            <a:r>
              <a:rPr lang="pl-PL" sz="2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pl-PL" sz="2400" b="1" i="1" baseline="-25000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414906"/>
              </p:ext>
            </p:extLst>
          </p:nvPr>
        </p:nvGraphicFramePr>
        <p:xfrm>
          <a:off x="250825" y="771525"/>
          <a:ext cx="8713788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1" name="Łącznik prosty 50"/>
          <p:cNvCxnSpPr/>
          <p:nvPr/>
        </p:nvCxnSpPr>
        <p:spPr>
          <a:xfrm>
            <a:off x="3059832" y="1059037"/>
            <a:ext cx="0" cy="338437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4211960" y="1059582"/>
            <a:ext cx="0" cy="338437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5364088" y="1059037"/>
            <a:ext cx="0" cy="338437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6444208" y="1058863"/>
            <a:ext cx="0" cy="338437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>
            <a:off x="7596336" y="1058863"/>
            <a:ext cx="0" cy="338437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a 57"/>
          <p:cNvGrpSpPr/>
          <p:nvPr/>
        </p:nvGrpSpPr>
        <p:grpSpPr>
          <a:xfrm>
            <a:off x="827088" y="771524"/>
            <a:ext cx="7561336" cy="3903266"/>
            <a:chOff x="827088" y="771524"/>
            <a:chExt cx="7561336" cy="3903266"/>
          </a:xfrm>
        </p:grpSpPr>
        <p:grpSp>
          <p:nvGrpSpPr>
            <p:cNvPr id="57" name="Grupa 56"/>
            <p:cNvGrpSpPr/>
            <p:nvPr/>
          </p:nvGrpSpPr>
          <p:grpSpPr>
            <a:xfrm>
              <a:off x="827088" y="771524"/>
              <a:ext cx="4465389" cy="3903266"/>
              <a:chOff x="827088" y="771524"/>
              <a:chExt cx="4465389" cy="3903266"/>
            </a:xfrm>
          </p:grpSpPr>
          <p:sp>
            <p:nvSpPr>
              <p:cNvPr id="41" name="pole tekstowe 40"/>
              <p:cNvSpPr txBox="1"/>
              <p:nvPr/>
            </p:nvSpPr>
            <p:spPr>
              <a:xfrm>
                <a:off x="827584" y="4443958"/>
                <a:ext cx="115212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900" dirty="0" smtClean="0">
                    <a:latin typeface="Times New Roman" pitchFamily="18" charset="0"/>
                    <a:cs typeface="Times New Roman" pitchFamily="18" charset="0"/>
                  </a:rPr>
                  <a:t>0,6,12,14,15,17,19</a:t>
                </a:r>
                <a:endParaRPr lang="pl-PL" sz="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pole tekstowe 41"/>
              <p:cNvSpPr txBox="1"/>
              <p:nvPr/>
            </p:nvSpPr>
            <p:spPr>
              <a:xfrm>
                <a:off x="827088" y="771525"/>
                <a:ext cx="11525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 smtClean="0">
                    <a:latin typeface="Times New Roman" pitchFamily="18" charset="0"/>
                    <a:cs typeface="Times New Roman" pitchFamily="18" charset="0"/>
                  </a:rPr>
                  <a:t>do 16.08.2016 r.</a:t>
                </a:r>
                <a:endParaRPr lang="pl-PL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pole tekstowe 42"/>
              <p:cNvSpPr txBox="1"/>
              <p:nvPr/>
            </p:nvSpPr>
            <p:spPr>
              <a:xfrm>
                <a:off x="4139952" y="771525"/>
                <a:ext cx="11525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 smtClean="0">
                    <a:latin typeface="Times New Roman" pitchFamily="18" charset="0"/>
                    <a:cs typeface="Times New Roman" pitchFamily="18" charset="0"/>
                  </a:rPr>
                  <a:t>od 16.08.2016 r.</a:t>
                </a:r>
                <a:endParaRPr lang="pl-PL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Łącznik prosty 43"/>
              <p:cNvSpPr/>
              <p:nvPr/>
            </p:nvSpPr>
            <p:spPr>
              <a:xfrm rot="5400000" flipV="1">
                <a:off x="35668" y="2715369"/>
                <a:ext cx="3887790" cy="9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dirty="0"/>
              </a:p>
            </p:txBody>
          </p:sp>
        </p:grpSp>
        <p:sp>
          <p:nvSpPr>
            <p:cNvPr id="45" name="pole tekstowe 8"/>
            <p:cNvSpPr txBox="1"/>
            <p:nvPr/>
          </p:nvSpPr>
          <p:spPr>
            <a:xfrm>
              <a:off x="2411760" y="4443958"/>
              <a:ext cx="21602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pole tekstowe 8"/>
            <p:cNvSpPr txBox="1"/>
            <p:nvPr/>
          </p:nvSpPr>
          <p:spPr>
            <a:xfrm>
              <a:off x="3563888" y="4443958"/>
              <a:ext cx="14401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pole tekstowe 8"/>
            <p:cNvSpPr txBox="1"/>
            <p:nvPr/>
          </p:nvSpPr>
          <p:spPr>
            <a:xfrm>
              <a:off x="4644008" y="4443958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pole tekstowe 8"/>
            <p:cNvSpPr txBox="1"/>
            <p:nvPr/>
          </p:nvSpPr>
          <p:spPr>
            <a:xfrm>
              <a:off x="5796136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pole tekstowe 8"/>
            <p:cNvSpPr txBox="1"/>
            <p:nvPr/>
          </p:nvSpPr>
          <p:spPr>
            <a:xfrm>
              <a:off x="6876256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pole tekstowe 8"/>
            <p:cNvSpPr txBox="1"/>
            <p:nvPr/>
          </p:nvSpPr>
          <p:spPr>
            <a:xfrm>
              <a:off x="8028384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19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1154359"/>
              <a:ext cx="1260000" cy="26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19" y="51470"/>
            <a:ext cx="8641655" cy="576064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Wartości graniczne wskaźników – fosfor ogólny</a:t>
            </a:r>
            <a:endParaRPr lang="pl-PL" sz="2400" b="1" i="1" baseline="-25000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861555"/>
              </p:ext>
            </p:extLst>
          </p:nvPr>
        </p:nvGraphicFramePr>
        <p:xfrm>
          <a:off x="250825" y="771525"/>
          <a:ext cx="87137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upa 23"/>
          <p:cNvGrpSpPr/>
          <p:nvPr/>
        </p:nvGrpSpPr>
        <p:grpSpPr>
          <a:xfrm>
            <a:off x="827088" y="771524"/>
            <a:ext cx="7561336" cy="3903266"/>
            <a:chOff x="827088" y="771524"/>
            <a:chExt cx="7561336" cy="3903266"/>
          </a:xfrm>
        </p:grpSpPr>
        <p:grpSp>
          <p:nvGrpSpPr>
            <p:cNvPr id="25" name="Grupa 56"/>
            <p:cNvGrpSpPr/>
            <p:nvPr/>
          </p:nvGrpSpPr>
          <p:grpSpPr>
            <a:xfrm>
              <a:off x="827088" y="771524"/>
              <a:ext cx="4465389" cy="3903266"/>
              <a:chOff x="827088" y="771524"/>
              <a:chExt cx="4465389" cy="3903266"/>
            </a:xfrm>
          </p:grpSpPr>
          <p:sp>
            <p:nvSpPr>
              <p:cNvPr id="33" name="pole tekstowe 32"/>
              <p:cNvSpPr txBox="1"/>
              <p:nvPr/>
            </p:nvSpPr>
            <p:spPr>
              <a:xfrm>
                <a:off x="827584" y="4443958"/>
                <a:ext cx="1152128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900" dirty="0" smtClean="0">
                    <a:latin typeface="Times New Roman" pitchFamily="18" charset="0"/>
                    <a:cs typeface="Times New Roman" pitchFamily="18" charset="0"/>
                  </a:rPr>
                  <a:t>0,6,12,14,15,17,19</a:t>
                </a:r>
                <a:endParaRPr lang="pl-PL" sz="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pole tekstowe 33"/>
              <p:cNvSpPr txBox="1"/>
              <p:nvPr/>
            </p:nvSpPr>
            <p:spPr>
              <a:xfrm>
                <a:off x="827088" y="771525"/>
                <a:ext cx="11525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 smtClean="0">
                    <a:latin typeface="Times New Roman" pitchFamily="18" charset="0"/>
                    <a:cs typeface="Times New Roman" pitchFamily="18" charset="0"/>
                  </a:rPr>
                  <a:t>do 16.08.2016 r.</a:t>
                </a:r>
                <a:endParaRPr lang="pl-PL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pole tekstowe 34"/>
              <p:cNvSpPr txBox="1"/>
              <p:nvPr/>
            </p:nvSpPr>
            <p:spPr>
              <a:xfrm>
                <a:off x="4139952" y="771525"/>
                <a:ext cx="11525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 smtClean="0">
                    <a:latin typeface="Times New Roman" pitchFamily="18" charset="0"/>
                    <a:cs typeface="Times New Roman" pitchFamily="18" charset="0"/>
                  </a:rPr>
                  <a:t>od 16.08.2016 r.</a:t>
                </a:r>
                <a:endParaRPr lang="pl-PL" sz="11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Łącznik prosty 35"/>
              <p:cNvSpPr/>
              <p:nvPr/>
            </p:nvSpPr>
            <p:spPr>
              <a:xfrm rot="5400000" flipV="1">
                <a:off x="35668" y="2715369"/>
                <a:ext cx="3887790" cy="9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 dirty="0"/>
              </a:p>
            </p:txBody>
          </p:sp>
        </p:grpSp>
        <p:sp>
          <p:nvSpPr>
            <p:cNvPr id="26" name="pole tekstowe 8"/>
            <p:cNvSpPr txBox="1"/>
            <p:nvPr/>
          </p:nvSpPr>
          <p:spPr>
            <a:xfrm>
              <a:off x="2411760" y="4443958"/>
              <a:ext cx="21602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pole tekstowe 8"/>
            <p:cNvSpPr txBox="1"/>
            <p:nvPr/>
          </p:nvSpPr>
          <p:spPr>
            <a:xfrm>
              <a:off x="3563888" y="4443958"/>
              <a:ext cx="14401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pole tekstowe 8"/>
            <p:cNvSpPr txBox="1"/>
            <p:nvPr/>
          </p:nvSpPr>
          <p:spPr>
            <a:xfrm>
              <a:off x="4644008" y="4443958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pole tekstowe 8"/>
            <p:cNvSpPr txBox="1"/>
            <p:nvPr/>
          </p:nvSpPr>
          <p:spPr>
            <a:xfrm>
              <a:off x="5796136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pole tekstowe 8"/>
            <p:cNvSpPr txBox="1"/>
            <p:nvPr/>
          </p:nvSpPr>
          <p:spPr>
            <a:xfrm>
              <a:off x="6876256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pole tekstowe 8"/>
            <p:cNvSpPr txBox="1"/>
            <p:nvPr/>
          </p:nvSpPr>
          <p:spPr>
            <a:xfrm>
              <a:off x="8028384" y="4443413"/>
              <a:ext cx="36004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l-PL" sz="900" dirty="0" smtClean="0">
                  <a:latin typeface="Times New Roman" pitchFamily="18" charset="0"/>
                  <a:cs typeface="Times New Roman" pitchFamily="18" charset="0"/>
                </a:rPr>
                <a:t>19</a:t>
              </a:r>
              <a:endParaRPr lang="pl-PL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upa 59"/>
          <p:cNvGrpSpPr/>
          <p:nvPr/>
        </p:nvGrpSpPr>
        <p:grpSpPr>
          <a:xfrm>
            <a:off x="3059832" y="1058863"/>
            <a:ext cx="4536504" cy="3385095"/>
            <a:chOff x="3059832" y="1058863"/>
            <a:chExt cx="4536504" cy="3385095"/>
          </a:xfrm>
        </p:grpSpPr>
        <p:cxnSp>
          <p:nvCxnSpPr>
            <p:cNvPr id="61" name="Łącznik prosty 60"/>
            <p:cNvCxnSpPr/>
            <p:nvPr/>
          </p:nvCxnSpPr>
          <p:spPr>
            <a:xfrm>
              <a:off x="3059832" y="1059037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>
              <a:off x="4211960" y="1059582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/>
            <p:cNvCxnSpPr/>
            <p:nvPr/>
          </p:nvCxnSpPr>
          <p:spPr>
            <a:xfrm>
              <a:off x="5364088" y="1059037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/>
            <p:cNvCxnSpPr/>
            <p:nvPr/>
          </p:nvCxnSpPr>
          <p:spPr>
            <a:xfrm>
              <a:off x="6444208" y="1058863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/>
            <p:cNvCxnSpPr/>
            <p:nvPr/>
          </p:nvCxnSpPr>
          <p:spPr>
            <a:xfrm>
              <a:off x="7596336" y="1058863"/>
              <a:ext cx="0" cy="338437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54359"/>
            <a:ext cx="1260000" cy="2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t="-1520" r="1366"/>
          <a:stretch>
            <a:fillRect/>
          </a:stretch>
        </p:blipFill>
        <p:spPr bwMode="auto">
          <a:xfrm>
            <a:off x="4211960" y="195263"/>
            <a:ext cx="4824536" cy="482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rójkąt prostokątny 6"/>
          <p:cNvSpPr>
            <a:spLocks noChangeAspect="1"/>
          </p:cNvSpPr>
          <p:nvPr/>
        </p:nvSpPr>
        <p:spPr>
          <a:xfrm>
            <a:off x="0" y="3019500"/>
            <a:ext cx="2158820" cy="21240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43608" y="2075762"/>
          <a:ext cx="2556000" cy="1432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4518"/>
                <a:gridCol w="828834"/>
                <a:gridCol w="552648"/>
              </a:tblGrid>
              <a:tr h="297104">
                <a:tc>
                  <a:txBody>
                    <a:bodyPr/>
                    <a:lstStyle/>
                    <a:p>
                      <a:pPr algn="ctr"/>
                      <a:r>
                        <a:rPr lang="pl-PL" sz="900" b="0" i="0" dirty="0" smtClean="0">
                          <a:ln w="10541" cmpd="sng">
                            <a:noFill/>
                            <a:prstDash val="solid"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Stan/potencjał ekologiczny</a:t>
                      </a:r>
                      <a:endParaRPr lang="pl-PL" sz="9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Ilość jcwp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096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dobry/maksymalny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234168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umiarkowany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197880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słaby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208164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zły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Łącznie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49994"/>
            <a:ext cx="4392488" cy="9256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Klasyfikacja stanu/potencjału ekologicznego jednolitych części wód powierzchniowych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3" y="411510"/>
            <a:ext cx="8642351" cy="38164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Decydujące wskaźniki: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najczęściej o klasie stanu/potencjału ekologicznego elementów biologicznych decydował fitobentos,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najwięcej przekroczeń dla dobrego stanu/potencjału ekologicznego dotyczyło wskaźników fizyko-chemicznych: przewodność, substancje rozpuszczone, odczyn pH, twardość ogólna,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stwierdzono w 6 punktach reprezentatywnych przekroczenia stężeń zanieczyszczeń syntetycznych i niesyntetycznych dla dobrego stanu/potencjału ekologicznego: 5 </a:t>
            </a:r>
            <a:r>
              <a:rPr lang="pl-PL" sz="1400" dirty="0" smtClean="0"/>
              <a:t>×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tal, 2 </a:t>
            </a:r>
            <a:r>
              <a:rPr lang="pl-PL" sz="1400" dirty="0" smtClean="0"/>
              <a:t>×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chrom i po 1 </a:t>
            </a:r>
            <a:r>
              <a:rPr lang="pl-PL" sz="1400" dirty="0" smtClean="0"/>
              <a:t>×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miedź, cynk, beryl i antymon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N.Rzepka_2\Pulpit\prezentacja zdjęcia\20171017_12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513"/>
            <a:ext cx="91440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3" y="1563937"/>
            <a:ext cx="8642351" cy="215994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Rozporządzenie Ministra Środowiska z dnia 21 lipca 2016 roku 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w sprawie sposobu klasyfikacji stanu jednolitych części wód powierzchniowych oraz środowiskowych norm jakości dla substancji priorytetowych (Dz.U. z 2016 r. poz.1187)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dokonuje transpozycji do prawa polskiego Dyrektywy 2013/39/WE zmieniającej dyrektywy 2000/60/WE i 2008/105/WE w zakresie substancji priorytetowych w dziedzinie polityki wodnej.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N.Rzepka_2\Pulpit\prezentacja zdjęcia\20171017_12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513"/>
            <a:ext cx="9144000" cy="771525"/>
          </a:xfrm>
          <a:prstGeom prst="rect">
            <a:avLst/>
          </a:prstGeom>
          <a:noFill/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641655" cy="6477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Klasyfikacja stanu chemicznego jednolitych części wód powierzchniowych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3638"/>
            <a:ext cx="9144000" cy="792000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11188" y="-248"/>
            <a:ext cx="8064500" cy="555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Monitoring jakości wód powierzchniowych</a:t>
            </a:r>
            <a:r>
              <a:rPr kumimoji="0" lang="pl-PL" sz="2400" b="1" i="1" u="none" strike="noStrike" kern="1200" cap="none" spc="0" normalizeH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79512" y="576607"/>
            <a:ext cx="8064500" cy="352797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 województwie małopolskim spośród  wydzielonych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268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jednolitych części wód powierzchniowych (jcwp),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158 jcwp (59%)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ma status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naturalnych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99 jcwp (37%) silnie zmienionych, 11 jcwp (4%) sztucznych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Zgodnie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z zapisami Ramowej Dyrektywy Wodnej (RDW) Państwa Członkowskie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mogą niektóre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części wód powierzchniowych zakwalifikować: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części wód </a:t>
            </a: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silnie zmienionych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SZCW)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– takie części wód,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które zostały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przekształcone w zakresie hydromorfologii tak, że „ich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charakter został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w znacznym stopniu zmieniony na skutek fizycznego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oddziaływania człowieka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” (art. 2 ust. 9 RDW),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sztucznych części wód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SCW)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– takie części wód, które „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powstały na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skutek działalności człowieka” (art. 2 ust. 8 RDW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JCWP -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jednolita części wód powierzchniowych (JCWP) – oddzielny i znaczący element wód powierzchniowych taki jak: jezioro lub inny naturalny zbiornik wodny, sztuczny zbiornik wodny, struga, strumień, potok, rzeka, kanał lub ich części, morskie wody wewnętrzne, wody przejściowe lub wody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przybrzeżne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3" y="195262"/>
            <a:ext cx="8642351" cy="417668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Zapisami „rozporządzenia klasyfikacyjnego” z 2016 r. wprowadzono poniższe zmiany: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rozszerzono listę substancji priorytetowych o 11 nowych substancji,</a:t>
            </a:r>
          </a:p>
          <a:p>
            <a:pPr lvl="0" algn="just">
              <a:lnSpc>
                <a:spcPct val="140000"/>
              </a:lnSpc>
              <a:spcBef>
                <a:spcPts val="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zaostrzono środowiskowe normy jakości dla następujących substancji priorytetowych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 wodzie: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antracen, bromowane difenyloetery, fluoranten, ołów i jego związki, naftalen, nikiel i jego związki, WWA,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ustanowiono normy dla substancji priorytetowych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 biocie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we wskaźnikach: bromowane difenyloetery, fluoranten, heksachlorobutadien (HCBD), heksachlorobenzen (HCB), rtęć i jej związki, benzo(a)piren, dikofol, kwas perfluorooktanosulfanowy (PFOS), dioksyny i związki dioksynopochodne, heksachlorocykodekn (HBCDD), heptachlor i epoksyd heptachloru,</a:t>
            </a:r>
          </a:p>
          <a:p>
            <a:pPr lvl="0" algn="just">
              <a:lnSpc>
                <a:spcPct val="140000"/>
              </a:lnSpc>
              <a:spcBef>
                <a:spcPts val="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jako wskaźnik reprezentatywny dla grupy WWA wskazano benzo(a)piren, którego stężenia są podstawą klasyfikacji całej grupy wielopierścieniowych węglowodorów aromatycznych,</a:t>
            </a:r>
          </a:p>
          <a:p>
            <a:pPr lvl="0">
              <a:lnSpc>
                <a:spcPct val="140000"/>
              </a:lnSpc>
              <a:spcBef>
                <a:spcPts val="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odstąpiono od obliczania stężeń maksymalnych jako 90-ty percentyl, pozostawiając jako normy środowiskowe stężenia średnioroczne i maksymalne jako najwyższą stwierdzoną wartość. </a:t>
            </a:r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N.Rzepka_2\Pulpit\prezentacja zdjęcia\20171017_12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513"/>
            <a:ext cx="91440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952" y="268288"/>
            <a:ext cx="455322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40296"/>
            <a:ext cx="4355976" cy="10073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Klasyfikacja stanu chemicznego jednolitych części wód powierzchniowych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rójkąt prostokątny 6"/>
          <p:cNvSpPr>
            <a:spLocks noChangeAspect="1"/>
          </p:cNvSpPr>
          <p:nvPr/>
        </p:nvSpPr>
        <p:spPr>
          <a:xfrm>
            <a:off x="0" y="3019500"/>
            <a:ext cx="2158820" cy="21240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71599" y="2258490"/>
          <a:ext cx="2448273" cy="1105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091"/>
                <a:gridCol w="816091"/>
                <a:gridCol w="816091"/>
              </a:tblGrid>
              <a:tr h="350968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Stan chemiczny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Ilość jcwp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2684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dobry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197728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poniżej dobrego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72"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Łącznie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3" y="339502"/>
            <a:ext cx="8642351" cy="3888012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Główny problem stanowią metale ciężkie oraz wielopierścieniowe węglowodory aromatyczne. Są to substancje stosowane w dużych ilościach zarówno w różnych gałęziach przemysłu jak i w życiu codziennym. Źródła tych substancji  w środowisku:</a:t>
            </a:r>
          </a:p>
          <a:p>
            <a:pPr marL="0" indent="180975" algn="just">
              <a:lnSpc>
                <a:spcPct val="150000"/>
              </a:lnSpc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punktowe źródła emisji (stanowią jedynie część emisji zawartości w środowisku), </a:t>
            </a:r>
          </a:p>
          <a:p>
            <a:pPr marL="0" indent="180975" algn="just">
              <a:lnSpc>
                <a:spcPct val="150000"/>
              </a:lnSpc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rozproszone źródła emisji takie jak: rolnictwo, osady denne, </a:t>
            </a:r>
          </a:p>
          <a:p>
            <a:pPr marL="180975" indent="-180975" algn="just">
              <a:lnSpc>
                <a:spcPct val="150000"/>
              </a:lnSpc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depozycja atmosferyczna (ładunek dostający się tą drogą na powierzchnię zlewni często wielokrotnie przekracza  odprowadzany ze ściekami).   </a:t>
            </a:r>
          </a:p>
          <a:p>
            <a:pPr algn="just">
              <a:lnSpc>
                <a:spcPct val="150000"/>
              </a:lnSpc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Metale ciężkie ulegają kumulacji w środowisku, krążą w ekosystemie, ich obecność  jest w dużej mierze skutkiem dawnych, nieistniejących już zrzutów. </a:t>
            </a:r>
          </a:p>
        </p:txBody>
      </p:sp>
      <p:pic>
        <p:nvPicPr>
          <p:cNvPr id="3074" name="Picture 2" descr="C:\Documents and Settings\N.Rzepka_2\Pulpit\prezentacja zdjęcia\20171017_12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513"/>
            <a:ext cx="91440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3" y="195263"/>
            <a:ext cx="8642351" cy="403225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Wielopierścieniowe węglowodory aromatyczne (WWA): benzo(a)piren, benzo(b)fluoranten, benzo(k)fluoranten, benzo(g,h,i)perylen, indeno(1,2,3-cd)piren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Naturalne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źródła to samoistne pożary roślinności, w trakcie których WWA powstają jako produkty niepełnego spalania. Ponadto WWA mogą być wytwarzane przez niektóre bakterie i rośliny, a także powstawać w osadach dennych w warunkach beztlenowych. Znaczący jest udział WWA w ropie naftowej.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Antropogeniczne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źródła zanieczyszczeń wód wielopierścieniowymi węglowodorami aromatycznymi to:</a:t>
            </a:r>
          </a:p>
          <a:p>
            <a:pPr marL="0" indent="180975" algn="just">
              <a:lnSpc>
                <a:spcPct val="130000"/>
              </a:lnSpc>
              <a:spcBef>
                <a:spcPts val="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emisja z procesów spalania, </a:t>
            </a:r>
          </a:p>
          <a:p>
            <a:pPr marL="0" indent="180975" algn="just">
              <a:lnSpc>
                <a:spcPct val="130000"/>
              </a:lnSpc>
              <a:spcBef>
                <a:spcPts val="0"/>
              </a:spcBef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komunikacja samochodowa, emisja spalin,</a:t>
            </a:r>
          </a:p>
          <a:p>
            <a:pPr marL="0" indent="180975" algn="just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przeróbka paliw, zwłaszcza ropy naftowej i węgla.</a:t>
            </a:r>
          </a:p>
          <a:p>
            <a:pPr marL="0" indent="360363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WWA występują w ściekach miejskich, szczególnie podczas nawalnych opadów ich stężenia mogą wzrosnąć kilkudziesięciokrotnie, w odniesieniu do ścieków z pogody suchej w wyniku spływu z powierzchni ulic. Podobnie może być w przypadku ścieków opadowych z dróg i autostrad. </a:t>
            </a:r>
          </a:p>
        </p:txBody>
      </p:sp>
      <p:pic>
        <p:nvPicPr>
          <p:cNvPr id="3074" name="Picture 2" descr="C:\Documents and Settings\N.Rzepka_2\Pulpit\prezentacja zdjęcia\20171017_12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513"/>
            <a:ext cx="91440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3" y="123825"/>
            <a:ext cx="8642351" cy="417671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Ołów i jego związki</a:t>
            </a: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Ołów naturalnie występuje jako składnik skorupy ziemskiej. Stosowany jest w produkcji baterii, pokryć dachowych, płytek ceramicznych, monitorów, wag, kabli, rur, płyt akumulatorowych, do wytwarzania ekranów chroniących przed promieniowaniem przenikliwym. Wchodzi w skład licznych stopów, głównie łożyskowych i do lutowania. Sole ołowiu są słabo rozpuszczalne w wodzie, jednak wykazują dużą zdolność akumulacji w osadach dennych, jak i bioakumulacji. Związek oznaczony jest w dyrektywie EQS jako substancja priorytetowa.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Nikiel i jego związki</a:t>
            </a: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Nikiel naturalnie występuje jako składnik skorupy ziemskiej w postaci minerałów garnieryt i pentlandyt. W przemyśle stosowany jest m.in. w produkcji stali nierdzewnej, stopów nieżelaznych, stopów stali, galwanizacji, stopów odlewniczych oraz baterii, monet i narzędzi chirurgicznych. Silnie rozdrobniony nikiel jest stosowany jako pochłaniacz wodoru w procesie utwardzania tłuszczów oraz katalizator w licznych procesach chemicznych. Szeroko stosowany jest w produkcji przedmiotów codziennego użytku, jak np. opakowania żywności, naczynia, armatury. Podlega sorpcji przez minerały ilaste i wodorotlenki Fe i Mn osadów dennych. Łatwo podlega bioakumulacji. Związek oznaczony jest w dyrektywie EQS jako substancja priorytetowa.</a:t>
            </a:r>
          </a:p>
        </p:txBody>
      </p:sp>
      <p:pic>
        <p:nvPicPr>
          <p:cNvPr id="3074" name="Picture 2" descr="C:\Documents and Settings\N.Rzepka_2\Pulpit\prezentacja zdjęcia\20171017_12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513"/>
            <a:ext cx="91440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3" y="123825"/>
            <a:ext cx="8642351" cy="41767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Kadm i jego związki</a:t>
            </a: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Występuje naturalnie między innymi w rudach cynku i paliwach kopalnianych. W działalności człowieka jest produktem ubocznym rafinacji cynku. Stosowany jest  w  bateriach i elektronice, surowiec do produkcji akumulatorów niklowo-kadmowych, występuje  w stopach lutowniczych. Związki kadmu stosuje się do wyrobu fotokomórek (siarczek), akumulatorów (siarczan) i jako farba malarska (siarczek - żółcień kadmowa). Powstaje jako produkt uboczny w produkcji nawozów sztucznych, procesach spalania i procesach hutniczych. W związku z działalnością człowieka występuje on w wodach, glebie i powietrzu. Oznaczony w dyrektywie EQS jako priorytetowa substancja niebezpieczna.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Rtęć i jej związki</a:t>
            </a: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Rtęć naturalnie występuje jako składnik skorupy ziemskiej. Stosowana jest w produkcji baterii, sprzętu elektrycznego i pomiarowego, farb oraz ogni sztucznych. Niezamierzona emisja rtęci powstaje przy spalarniach i w elektrowniach opalanych węglem. W chwili obecnej trwa proces wycofywania rtęci z produkcji i zastosowania m.in. w urządzeniach pomiarowych, w związku z czym emisja rtęci w ostatnich latach znacząco spadła. Związek oznaczony jest w dyrektywie EQS jako substancja priorytetowa niebezpieczna.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N.Rzepka_2\Pulpit\prezentacja zdjęcia\20171017_122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2513"/>
            <a:ext cx="91440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>
            <a:spLocks noChangeAspect="1"/>
          </p:cNvSpPr>
          <p:nvPr/>
        </p:nvSpPr>
        <p:spPr>
          <a:xfrm>
            <a:off x="0" y="3019500"/>
            <a:ext cx="2158820" cy="2124000"/>
          </a:xfrm>
          <a:prstGeom prst="rt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51521" y="339724"/>
            <a:ext cx="8640960" cy="4465415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Stan chemiczny w matrycy będącej biotą – decydujące wskaźniki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 2016 roku na zlecenie Głównego Inspektoratu Ochrony Środowiska wykonane zostały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po raz 1-szy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badania substancji priorytetowych w dziedzinie polityki wodnej, dla których określone zostały środowiskowe normy jakości we florze i faunie (biocie). Badania zostały przeprowadzone przez Laboratorium Polcargo International Sp. z o.o. oraz Laboratorium Analiz Śladowych na Politechnice Krakowskiej.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540000" algn="just">
              <a:lnSpc>
                <a:spcPct val="16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Matrycę do badań stanowiły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ryby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(pstrąg potokowy, okoń, leszcz, płoć) oraz 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skorupiaki / mięczaki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(ślimaki,  racicznice zmienne, szczeżuje pospolite). </a:t>
            </a:r>
          </a:p>
          <a:p>
            <a:pPr marL="540000" indent="-43200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	Zakres badań obejmował 11 substancji priorytetowych: dikofol, heksachlorobenzen, 	heksachlorobutadien, fluoranten, WWA – benzo(a)piren, rtęć, kwas perfluorooktano-sulfonowy (PFOS), 		bromowane difenyloetery,</a:t>
            </a: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dioksyny i związki dioksynopodobne, heksabromocyklododekan 			(HBCDD) oraz </a:t>
            </a:r>
            <a:r>
              <a:rPr lang="de-DE" sz="1500" dirty="0" smtClean="0">
                <a:latin typeface="Times New Roman" pitchFamily="18" charset="0"/>
                <a:cs typeface="Times New Roman" pitchFamily="18" charset="0"/>
              </a:rPr>
              <a:t>heptachlor i epoksyd heptachloru. </a:t>
            </a: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>
            <a:spLocks noChangeAspect="1"/>
          </p:cNvSpPr>
          <p:nvPr/>
        </p:nvSpPr>
        <p:spPr>
          <a:xfrm>
            <a:off x="0" y="3019500"/>
            <a:ext cx="2158820" cy="21240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179389" y="483170"/>
            <a:ext cx="8785224" cy="2016572"/>
          </a:xfrm>
        </p:spPr>
        <p:txBody>
          <a:bodyPr>
            <a:normAutofit lnSpcReduction="10000"/>
          </a:bodyPr>
          <a:lstStyle/>
          <a:p>
            <a:pPr marL="0" indent="3603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 województwie małopolskim badania wykonano dla wybranych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jcwp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objętych programem monitoringu diagnostycznego: (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Dunajec od Kirowej Wody do Dzianińskiego Potoku, Biały Dunajec do Młyniska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Biała Przemsza do Ryczówka włącznie, Soła od Zb. Czaniec do ujścia, Wisła od Skawinki do Podłężanki, Raba od Skomielnianki do Zb. Dobczyce, Zbiornik Dobczyce, Paleśnianka, Biała od Mostyszy do Bińczarówki z Mostyszą i Bińczarówką, Biała od Rostówki do ujścia,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Poprad od Łomniczanki do ujścia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Kisielina, Dunajec od zbiornika Czchów do ujścia).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31639" y="2540099"/>
            <a:ext cx="763297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Wyniki badań włączone zostały do klasyfikacji stanu chemicznego i oceny stanu jcwp. 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ct val="150000"/>
              </a:lnSpc>
              <a:spcAft>
                <a:spcPts val="600"/>
              </a:spcAft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We wszystkich 13 jcwp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 przekroczone zostały EQS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dla następujących  substancji priorytetowych w rybach: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bromowane difenyloetery (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</a:rPr>
              <a:t>EQS</a:t>
            </a: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</a:rPr>
              <a:t>0,0085µg/kg mokrej masy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oraz heptachlor (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</a:rPr>
              <a:t>EQS = 0,0067 µg/kg mokrej masy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2038"/>
            <a:ext cx="9144000" cy="792000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611188" y="771525"/>
            <a:ext cx="8064500" cy="34559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0826" y="267494"/>
            <a:ext cx="864235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Bromowane difenyloetery </a:t>
            </a:r>
          </a:p>
          <a:p>
            <a:pPr indent="360363" algn="just">
              <a:lnSpc>
                <a:spcPct val="150000"/>
              </a:lnSpc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Syntetyczne substancje chemiczne wykorzystywane jako dodatek do uniepalniaczy w różnych komercyjnych i domowych produktach, który opóźnia zapłon (zapobiega rozprzestrzenianiu się pożaru).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ct val="150000"/>
              </a:lnSpc>
            </a:pPr>
            <a:endParaRPr lang="pl-PL" sz="1400" u="sng" dirty="0"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ct val="150000"/>
              </a:lnSpc>
            </a:pPr>
            <a:endParaRPr lang="pl-PL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l-PL" sz="1400" u="sng" dirty="0" smtClean="0">
                <a:latin typeface="Times New Roman" pitchFamily="18" charset="0"/>
                <a:cs typeface="Times New Roman" pitchFamily="18" charset="0"/>
              </a:rPr>
              <a:t>Zastosowanie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tworzywa sztuczne (komputery, tv, plastikowe części samochodowe, przewody i kable z PCV, drukarki, panele świetlne), tkaniny (wierzchnie nakrycia i impregnacje domowych i biurowych mebli, dywany, siedzenia samochodowe, pociągowe i lotnicze), pianki poliuretanowe (meble domowe i biurowe), kauczuk (kable kauczukowe, piankowe rury do izolacji), farby i lakiery (ochronne stosowane w przemyśle i marynarce). 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72038"/>
            <a:ext cx="9144000" cy="792000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611188" y="771525"/>
            <a:ext cx="8064500" cy="34559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0826" y="267495"/>
            <a:ext cx="8642350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Heptachlor i epoksyd heptachloru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363" algn="just">
              <a:lnSpc>
                <a:spcPct val="150000"/>
              </a:lnSpc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Jest to substancja toksyczna, o możliwym działaniu rakotwórczym, mutagenna, niebezpieczna dla środowiska. W efekcie długotrwałego narażenia na działanie heptachloru uszkodzeniu ulegają wątroba i centralny układ nerwowy. Jednorazowe większe ilości pestycydów wywołują ostre zatrucie z gwałtowanym przebiegiem objawów toksycznych, prowadzące często do śmierci. </a:t>
            </a:r>
          </a:p>
          <a:p>
            <a:pPr algn="just">
              <a:lnSpc>
                <a:spcPct val="150000"/>
              </a:lnSpc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pl-PL" sz="1400" u="sng" dirty="0" smtClean="0">
                <a:latin typeface="Times New Roman" pitchFamily="18" charset="0"/>
                <a:cs typeface="Times New Roman" pitchFamily="18" charset="0"/>
              </a:rPr>
              <a:t>Zastosowanie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głównie jako pestycyd – m.in. środek ochrony roślin, stosowany do zwalczania konkretnych organizmów roślinnych i zwierzęcych, środek przeciwko termitom w elementach konstrukcyjnych domów, środek przeciwko termitom stosowany pod ziemią do obróbki drewna oraz w podziemnych rozdzielniach kabli. Heptachlor w glebie ulega przekształceniu głównie w epoksyd heptachloru. 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3638"/>
            <a:ext cx="9144000" cy="792000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11188" y="-248"/>
            <a:ext cx="8064500" cy="555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Monitoring jakości wód powierzchniowych</a:t>
            </a:r>
            <a:r>
              <a:rPr kumimoji="0" lang="pl-PL" sz="2400" b="1" i="1" u="none" strike="noStrike" kern="1200" cap="none" spc="0" normalizeH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79512" y="576607"/>
            <a:ext cx="8064500" cy="352797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Jednolite części wód powierzchniowych  w województwie reprezentują łącznie 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15 typów abiotycznych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rzek </a:t>
            </a:r>
          </a:p>
          <a:p>
            <a:pPr algn="ctr">
              <a:lnSpc>
                <a:spcPct val="110000"/>
              </a:lnSpc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polskich, w tym 7 typów charakterystycznych dla krajobrazu wyżynnego (5, 6, 7, 9, 12, 14, 15), 3 typy krajobrazu nizinnego (16, 17,19), 2 typy krajobrazu górskiego (1, 2), 2 typy niezależne od ekoregionów (23 </a:t>
            </a:r>
          </a:p>
          <a:p>
            <a:pPr algn="ctr">
              <a:lnSpc>
                <a:spcPct val="110000"/>
              </a:lnSpc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i 26) oraz typ 0 – zbiorniki zaporowe i kanały. </a:t>
            </a:r>
          </a:p>
          <a:p>
            <a:pPr algn="ctr">
              <a:lnSpc>
                <a:spcPct val="110000"/>
              </a:lnSpc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Za zagrożone nieosiągnięciem celów środowiskowych uznano 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128 jcwp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(48%). Dla 140 jcwp (52%) ryzyko nieosiągnięcia celów nie występuje.  </a:t>
            </a:r>
          </a:p>
          <a:p>
            <a:pPr algn="ctr">
              <a:lnSpc>
                <a:spcPct val="110000"/>
              </a:lnSpc>
              <a:buNone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Monitoring diagnostyczny i operacyjny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realizowany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był łącznie w 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reprezentatywnych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punktach 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pomiarowo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kontrolnych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Badania w ramach monitoringu badawczego (3 ppk) i monitoringu obszarów chronionych (124 ppk) prowadzone były w miejscach zależnych od występowania badanego zjawiska/zdarzenia/skażenia oraz od umiejscowienia danego obszaru chronionego.</a:t>
            </a:r>
          </a:p>
          <a:p>
            <a:pPr algn="ctr">
              <a:lnSpc>
                <a:spcPct val="110000"/>
              </a:lnSpc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Natalia\Ocena wód 2016\MAPY\MOC_lacznie_raport_w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5263"/>
            <a:ext cx="4769842" cy="475275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2" y="205978"/>
            <a:ext cx="4031680" cy="781448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Ocena spełnienia wymagań </a:t>
            </a:r>
            <a:b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obszarów chronionych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rójkąt prostokątny 6"/>
          <p:cNvSpPr>
            <a:spLocks noChangeAspect="1"/>
          </p:cNvSpPr>
          <p:nvPr/>
        </p:nvSpPr>
        <p:spPr>
          <a:xfrm>
            <a:off x="0" y="3019500"/>
            <a:ext cx="2158820" cy="21240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6" name="Obraz 25"/>
          <p:cNvPicPr/>
          <p:nvPr/>
        </p:nvPicPr>
        <p:blipFill>
          <a:blip r:embed="rId4" cstate="print"/>
          <a:srcRect t="-11" r="3020"/>
          <a:stretch>
            <a:fillRect/>
          </a:stretch>
        </p:blipFill>
        <p:spPr bwMode="auto">
          <a:xfrm>
            <a:off x="467544" y="1815886"/>
            <a:ext cx="3636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ole tekstowe 26"/>
          <p:cNvSpPr txBox="1"/>
          <p:nvPr/>
        </p:nvSpPr>
        <p:spPr>
          <a:xfrm>
            <a:off x="899592" y="3395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6804248" y="3395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u="sng" dirty="0" smtClean="0">
                <a:latin typeface="Times New Roman" pitchFamily="18" charset="0"/>
                <a:cs typeface="Times New Roman" pitchFamily="18" charset="0"/>
              </a:rPr>
              <a:t>Ocena spełnienia wymagań dla obszarów chronionych łącznie</a:t>
            </a:r>
            <a:endParaRPr lang="pl-PL" sz="9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Obraz 3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652014"/>
            <a:ext cx="1872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pole tekstowe 32"/>
          <p:cNvSpPr txBox="1"/>
          <p:nvPr/>
        </p:nvSpPr>
        <p:spPr>
          <a:xfrm>
            <a:off x="468312" y="1476822"/>
            <a:ext cx="3599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u="sng" dirty="0" smtClean="0">
                <a:latin typeface="Times New Roman" pitchFamily="18" charset="0"/>
                <a:cs typeface="Times New Roman" pitchFamily="18" charset="0"/>
              </a:rPr>
              <a:t>Ocena spełnienia wymagań w poszczególnych obszarach chronionych</a:t>
            </a:r>
            <a:endParaRPr lang="pl-PL" sz="9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3" b="17127"/>
          <a:stretch>
            <a:fillRect/>
          </a:stretch>
        </p:blipFill>
        <p:spPr bwMode="auto">
          <a:xfrm>
            <a:off x="3971173" y="555526"/>
            <a:ext cx="506532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355976" cy="9256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Ocena stanu jednolitych części wód powierzchniowych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rójkąt prostokątny 6"/>
          <p:cNvSpPr>
            <a:spLocks noChangeAspect="1"/>
          </p:cNvSpPr>
          <p:nvPr/>
        </p:nvSpPr>
        <p:spPr>
          <a:xfrm>
            <a:off x="0" y="3019500"/>
            <a:ext cx="2158820" cy="21240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71599" y="2067694"/>
          <a:ext cx="2160241" cy="936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091"/>
                <a:gridCol w="768086"/>
                <a:gridCol w="576064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Stan wód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Ilość jcwp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%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dobry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12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11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zły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97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89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Łącznie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101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latin typeface="Times New Roman"/>
                        </a:rPr>
                        <a:t> </a:t>
                      </a:r>
                      <a:endParaRPr lang="pl-PL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41113"/>
              </p:ext>
            </p:extLst>
          </p:nvPr>
        </p:nvGraphicFramePr>
        <p:xfrm>
          <a:off x="35496" y="30823"/>
          <a:ext cx="9108504" cy="4570466"/>
        </p:xfrm>
        <a:graphic>
          <a:graphicData uri="http://schemas.openxmlformats.org/drawingml/2006/table">
            <a:tbl>
              <a:tblPr/>
              <a:tblGrid>
                <a:gridCol w="144016"/>
                <a:gridCol w="864096"/>
                <a:gridCol w="1368152"/>
                <a:gridCol w="288032"/>
                <a:gridCol w="436190"/>
                <a:gridCol w="373502"/>
                <a:gridCol w="373502"/>
                <a:gridCol w="373502"/>
                <a:gridCol w="466878"/>
                <a:gridCol w="747005"/>
                <a:gridCol w="560253"/>
                <a:gridCol w="442735"/>
                <a:gridCol w="643787"/>
                <a:gridCol w="772543"/>
                <a:gridCol w="772543"/>
                <a:gridCol w="481768"/>
              </a:tblGrid>
              <a:tr h="11959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L.p.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Kod jcwp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Nazwa jcwp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 abiotyczny jcwp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 jcwp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Klasyfikacj aelementów biologicznych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Obserwacje hydromorfologiczne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Klasa elementów fizykochemicznych (grupa 3.1 - 3.5)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Klasa elementów fizykochemicznych - specyficzne zanieczyszczenia syntetyczne i niesyntetyczne (3.6)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Klasyfikacja stanu / potencjału ekologicznego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Klasyfikacja stanu chenicznego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Ocena stanu jcwp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Ocena spełnienia wymogów dla obszarów chronionych wrażliwych na eutrofizację wywołaną zanieczyszczeniami pochodzącymi ze źródeł komunalnych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Ocena spełnienia wymogów dla obszarów chronionych przeznaczonych do ochrony siedlisk lub gatunków, dla których utrzymanie lub poprawa stanu wód powierzchniowych jest ważnym czynnikiem w ich ochronie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Ocena spełnienia wymogów dla obszarów chronionych będących jednolitymi częściami wód powierzchniowych, przeznaczonymi do poboru wody na potrzeby zaopatrzenia ludności w wodę przeznaczoną do spożycia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Czy jcwp spełnienia wymagania dodatkowe (spełnia wymogi dla wszystkich obszarów na których jest położona)?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OBSZAR DORZECZA WISŁY, KOD 2000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56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Zlewnia 214. Dunajec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PLRW2000142141549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Białka od Jaworowego do ujścia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stan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stan chemiczny dobry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PLRW20000214179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Zbiornik Czorsztyn i Sromowce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stan chemiczny dobry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PLRW200015214195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Dunajec od Zb. Czorsztyn do Grajcarka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&gt;2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&gt;2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umiarkowany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stan chemiczny dobry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PLRW20001521419937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Dunajec od Grajcarka do Obidzkiego Potoku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PLRW2000122141969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Grajcarek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PLRW200015214239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Poprad od Smereczka do Łomniczanki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&gt;2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umiarkowany stan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stan chemiczny dobry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PLRW200012214229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Muszynka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PLRW200015214299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Poprad od Łomniczanki do ujścia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stan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stan chemiczny poniżej dobrego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PLRW200012214349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Łubinka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&gt;2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umiarkowany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PLRW20001521439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Dunajec od Obidzkiego Potoku do Zb. Rożnów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stan chemiczny dobry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PLRW200012214352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Biczyczanka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&gt;2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słaby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E46D0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PLRW2000122147229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Łososina do Słopniczanki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PLRW2000142147273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Łososina od Słopniczanki do Potoku Stańkowskiego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&gt;2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umiarkowany stan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PLRW2000122147249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Sowlinka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&gt;2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umiarkowany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PLRW200014214729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Łososina od Potoku Stańkowskiego do ujścia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umiarkowany stan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stan chemiczny dobry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PLRW20000214739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Dunajec od początku Zb. Rożnów do końca Zb. Czchów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SCW/SZCW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potencjał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808080"/>
                      </a:fgClr>
                      <a:bgClr>
                        <a:srgbClr val="92D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stan chemiczny dobry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dobry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0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PLRW200012214589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Przydonianka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&gt;2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słaby stan ekologiczny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zły stan wód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 DOTYCZY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19" y="123478"/>
            <a:ext cx="8641655" cy="576064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Ludność korzystająca z oczyszczalni ścieków wg powiatów </a:t>
            </a:r>
            <a:b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województwie małopolskim w 2016 roku</a:t>
            </a:r>
            <a:endParaRPr lang="pl-PL" sz="2400" b="1" i="1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2195736" y="915566"/>
            <a:ext cx="4940203" cy="4067992"/>
            <a:chOff x="2267744" y="987574"/>
            <a:chExt cx="4940203" cy="4067992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09" t="1706" r="15626" b="1891"/>
            <a:stretch>
              <a:fillRect/>
            </a:stretch>
          </p:blipFill>
          <p:spPr bwMode="auto">
            <a:xfrm>
              <a:off x="2267744" y="987574"/>
              <a:ext cx="4940203" cy="4067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pole tekstowe 6"/>
            <p:cNvSpPr txBox="1"/>
            <p:nvPr/>
          </p:nvSpPr>
          <p:spPr>
            <a:xfrm>
              <a:off x="6588224" y="4778961"/>
              <a:ext cx="57606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500" dirty="0" smtClean="0">
                  <a:latin typeface="Times New Roman" pitchFamily="18" charset="0"/>
                  <a:cs typeface="Times New Roman" pitchFamily="18" charset="0"/>
                </a:rPr>
                <a:t>źródło: GUS</a:t>
              </a:r>
              <a:endParaRPr lang="pl-PL" sz="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19" y="134118"/>
            <a:ext cx="8641655" cy="637432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Dynamika wzrostu [w %] ludności obsługiwanej przez oczyszczalnie ścieków w województwie małopolskim i w Polsce</a:t>
            </a:r>
            <a:endParaRPr lang="pl-PL" sz="2400" b="1" i="1" dirty="0">
              <a:ln w="10541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691680" y="1131590"/>
            <a:ext cx="5904656" cy="3095923"/>
            <a:chOff x="1691680" y="1131590"/>
            <a:chExt cx="5904656" cy="3095923"/>
          </a:xfrm>
        </p:grpSpPr>
        <p:graphicFrame>
          <p:nvGraphicFramePr>
            <p:cNvPr id="8" name="Wykres 7"/>
            <p:cNvGraphicFramePr/>
            <p:nvPr/>
          </p:nvGraphicFramePr>
          <p:xfrm>
            <a:off x="1691680" y="1131590"/>
            <a:ext cx="5904656" cy="30959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pole tekstowe 8"/>
            <p:cNvSpPr txBox="1"/>
            <p:nvPr/>
          </p:nvSpPr>
          <p:spPr>
            <a:xfrm>
              <a:off x="6948264" y="4058236"/>
              <a:ext cx="57606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500" dirty="0" smtClean="0">
                  <a:latin typeface="Times New Roman" pitchFamily="18" charset="0"/>
                  <a:cs typeface="Times New Roman" pitchFamily="18" charset="0"/>
                </a:rPr>
                <a:t>źródło: GUS</a:t>
              </a:r>
              <a:endParaRPr lang="pl-PL" sz="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2038"/>
            <a:ext cx="9144000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11560" y="771525"/>
            <a:ext cx="8064500" cy="34559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1331913" y="123478"/>
            <a:ext cx="6480175" cy="700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Długość sieci wodociągowej i kanalizacyjnej w latach 2010-2016 w województwie małopolskim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1331913" y="1203152"/>
            <a:ext cx="6480175" cy="3024361"/>
            <a:chOff x="1331913" y="1203152"/>
            <a:chExt cx="6480175" cy="3024361"/>
          </a:xfrm>
        </p:grpSpPr>
        <p:graphicFrame>
          <p:nvGraphicFramePr>
            <p:cNvPr id="11" name="Wykres 10"/>
            <p:cNvGraphicFramePr>
              <a:graphicFrameLocks/>
            </p:cNvGraphicFramePr>
            <p:nvPr/>
          </p:nvGraphicFramePr>
          <p:xfrm>
            <a:off x="1331913" y="1203152"/>
            <a:ext cx="6480175" cy="30243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pole tekstowe 14"/>
            <p:cNvSpPr txBox="1"/>
            <p:nvPr/>
          </p:nvSpPr>
          <p:spPr>
            <a:xfrm>
              <a:off x="7236024" y="4058236"/>
              <a:ext cx="57606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500" dirty="0" smtClean="0">
                  <a:latin typeface="Times New Roman" pitchFamily="18" charset="0"/>
                  <a:cs typeface="Times New Roman" pitchFamily="18" charset="0"/>
                </a:rPr>
                <a:t>źródło: GUS</a:t>
              </a:r>
              <a:endParaRPr lang="pl-PL" sz="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2038"/>
            <a:ext cx="9144000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.Rzepka_2\Pulpit\prezentacja zdjęcia\20171017_122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92513"/>
            <a:ext cx="9144000" cy="771525"/>
          </a:xfrm>
          <a:prstGeom prst="rect">
            <a:avLst/>
          </a:prstGeom>
          <a:noFill/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820000" cy="504056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Autofit/>
          </a:bodyPr>
          <a:lstStyle/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Identyfikacja znaczących oddziaływań i wpływów antropogenicznych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0825" y="852652"/>
            <a:ext cx="8642350" cy="344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lnSpc>
                <a:spcPct val="130000"/>
              </a:lnSpc>
              <a:buFont typeface="Arial" pitchFamily="34" charset="0"/>
              <a:buChar char="•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punktowe źródła zanieczyszczeń:</a:t>
            </a:r>
          </a:p>
          <a:p>
            <a:pPr lvl="1" indent="169863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gospodarka komunalna (w tym oczyszczalnie ścieków i zrzuty ścieków bytowych), </a:t>
            </a:r>
          </a:p>
          <a:p>
            <a:pPr lvl="1" indent="169863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przemysł (zrzut ścieków przemysłowych oraz emisja pyłów i gazów),</a:t>
            </a:r>
          </a:p>
          <a:p>
            <a:pPr lvl="1" indent="169863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wody opadowe i roztopowe, </a:t>
            </a:r>
          </a:p>
          <a:p>
            <a:pPr lvl="1" indent="169863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hodowla ryb (stawy rybne), </a:t>
            </a:r>
          </a:p>
          <a:p>
            <a:pPr lvl="1" indent="169863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składowiska odpadów przemysłowych, </a:t>
            </a:r>
          </a:p>
          <a:p>
            <a:pPr lvl="1" indent="169863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składowiska odpadów komunalnych,</a:t>
            </a:r>
          </a:p>
          <a:p>
            <a:pPr indent="180975">
              <a:lnSpc>
                <a:spcPct val="130000"/>
              </a:lnSpc>
              <a:buFont typeface="Arial" pitchFamily="34" charset="0"/>
              <a:buChar char="•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rozproszone i obszarowe źródła zanieczyszczeń:</a:t>
            </a:r>
          </a:p>
          <a:p>
            <a:pPr lvl="1" indent="180975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rolnictwo (zanieczyszczenia związkami azotu i fosforu),</a:t>
            </a:r>
          </a:p>
          <a:p>
            <a:pPr lvl="1" indent="180975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ścieki pochodzące od ludności niekorzystającej z systemu kanalizacji sanitarnej, </a:t>
            </a:r>
          </a:p>
          <a:p>
            <a:pPr lvl="1" indent="180975">
              <a:lnSpc>
                <a:spcPct val="130000"/>
              </a:lnSpc>
              <a:buFont typeface="Wingdings" pitchFamily="2" charset="2"/>
              <a:buChar char="§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depozycja zanieczyszczeń chemicznych z atmosfery,</a:t>
            </a:r>
          </a:p>
          <a:p>
            <a:pPr indent="180975">
              <a:lnSpc>
                <a:spcPct val="130000"/>
              </a:lnSpc>
              <a:buFont typeface="Arial" pitchFamily="34" charset="0"/>
              <a:buChar char="•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zmiany hydromorfologiczne,</a:t>
            </a:r>
          </a:p>
          <a:p>
            <a:pPr indent="180975">
              <a:lnSpc>
                <a:spcPct val="130000"/>
              </a:lnSpc>
              <a:buFont typeface="Arial" pitchFamily="34" charset="0"/>
              <a:buChar char="•"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pobory wód.</a:t>
            </a:r>
            <a:endParaRPr lang="pl-PL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3638"/>
            <a:ext cx="9144000" cy="792000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11188" y="123825"/>
            <a:ext cx="8064500" cy="4317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Dążymy do …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23528" y="843558"/>
            <a:ext cx="8425186" cy="338395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indent="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dobrego stanu ekologicznego i chemicznego dla wód powierzchniowych, </a:t>
            </a:r>
          </a:p>
          <a:p>
            <a:pPr indent="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nie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pogarszania stanu części wód,</a:t>
            </a:r>
          </a:p>
          <a:p>
            <a:pPr marL="180975" indent="-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zaprzestania lub stopniowego wyeliminowania zrzutu substancji priorytetowych do środowiska lub ograniczenia zrzutów tych substancji,</a:t>
            </a:r>
          </a:p>
          <a:p>
            <a:pPr indent="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spełnienia celów środowiskowych  zgodnie z Ramową Dyrektywą Wodną,</a:t>
            </a:r>
          </a:p>
          <a:p>
            <a:pPr marL="180975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spełnienia wymagań specjalnych, zawartych w innych aktach prawnych, w odniesieniu do obszarów chronionych: </a:t>
            </a:r>
          </a:p>
          <a:p>
            <a:pPr lvl="1" indent="180975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obszary wrażliwe na eutrofizację wywołaną zanieczyszczeniami pochodzącymi ze źródeł komunalnych, </a:t>
            </a:r>
          </a:p>
          <a:p>
            <a:pPr lvl="1" indent="180975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obszary narażone na zanieczyszczenia związkami azotu, pochodzącymi ze źródeł rolniczych, </a:t>
            </a:r>
          </a:p>
          <a:p>
            <a:pPr lvl="1" indent="180975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jednolite części wód przeznaczone do celów rekreacyjnych, w tym kąpieliskowych, </a:t>
            </a:r>
          </a:p>
          <a:p>
            <a:pPr lvl="1" indent="180975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obszary przeznaczone do poboru wody w celu zaopatrzenia ludności w wodę przeznaczoną do spożycia, </a:t>
            </a:r>
          </a:p>
          <a:p>
            <a:pPr marL="627063" lvl="1" indent="-179388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obszary przeznaczone do ochrony siedlisk lub gatunków, dla których utrzymanie stanu wód jest ważnym czynnikiem w ich ochronie. </a:t>
            </a:r>
          </a:p>
          <a:p>
            <a:pPr indent="180975" algn="just">
              <a:lnSpc>
                <a:spcPct val="120000"/>
              </a:lnSpc>
              <a:buFont typeface="Arial" pitchFamily="34" charset="0"/>
              <a:buChar char="•"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611188" y="123825"/>
            <a:ext cx="8064500" cy="359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i="1" dirty="0" smtClean="0">
                <a:ln w="10541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Monitoring jakości wód – źródła informacji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50825" y="699542"/>
            <a:ext cx="8642350" cy="5760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indent="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strona internetowa WIOŚ w Krakowie:</a:t>
            </a:r>
          </a:p>
          <a:p>
            <a:pPr lvl="1" indent="180975" algn="just">
              <a:lnSpc>
                <a:spcPct val="120000"/>
              </a:lnSpc>
            </a:pPr>
            <a:r>
              <a:rPr lang="pl-PL" sz="1200" u="sng" dirty="0" smtClean="0">
                <a:latin typeface="Times New Roman" pitchFamily="18" charset="0"/>
                <a:cs typeface="Times New Roman" pitchFamily="18" charset="0"/>
              </a:rPr>
              <a:t>Program Państwowego Monitoringu Środowiska	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200" u="sng" dirty="0" smtClean="0">
                <a:latin typeface="Times New Roman" pitchFamily="18" charset="0"/>
                <a:cs typeface="Times New Roman" pitchFamily="18" charset="0"/>
              </a:rPr>
              <a:t>Wyniki badań i oceny stanu wód powierzchniowyc</a:t>
            </a:r>
            <a:r>
              <a:rPr lang="pl-PL" sz="1400" u="sng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indent="180975" algn="just">
              <a:lnSpc>
                <a:spcPct val="120000"/>
              </a:lnSpc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80975" algn="just">
              <a:lnSpc>
                <a:spcPct val="120000"/>
              </a:lnSpc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6720" b="1728"/>
          <a:stretch>
            <a:fillRect/>
          </a:stretch>
        </p:blipFill>
        <p:spPr bwMode="auto">
          <a:xfrm>
            <a:off x="395536" y="1260782"/>
            <a:ext cx="3528392" cy="383124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488" y="1275606"/>
            <a:ext cx="4428000" cy="37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386" y="843558"/>
            <a:ext cx="3384550" cy="3363838"/>
          </a:xfr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Wojewódzki Inspektorat Ochrony Środowiska w Krakowie</a:t>
            </a:r>
            <a:b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pl. Szczepański 5, 31 – 011 Kraków</a:t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tel. (12) 422–48-95, fax (12) 422-36-12</a:t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wiosinfo@krakow.pios.gov.pl	</a:t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http://www.krakow.pios.gov.pl</a:t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000" y="843558"/>
            <a:ext cx="4427688" cy="3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193" y="3508201"/>
            <a:ext cx="1459839" cy="151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319712" y="2067694"/>
            <a:ext cx="4355976" cy="7920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Dziękuję za uwagę</a:t>
            </a:r>
            <a:endParaRPr kumimoji="0" lang="pl-PL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90" y="1275607"/>
            <a:ext cx="4399702" cy="364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51221" y="195486"/>
            <a:ext cx="8641259" cy="6281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Typy wód powierzchniowych</a:t>
            </a:r>
            <a:r>
              <a:rPr kumimoji="0" lang="pl-PL" sz="2400" b="1" i="1" u="none" strike="noStrike" kern="1200" cap="none" spc="0" normalizeH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1" u="none" strike="noStrike" kern="1200" cap="none" spc="0" normalizeH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(Dz.U. 2015 r. poz. 1549)</a:t>
            </a:r>
            <a:endParaRPr kumimoji="0" lang="pl-PL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35248"/>
            <a:ext cx="4321163" cy="252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9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3638"/>
            <a:ext cx="9144000" cy="792000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11188" y="71760"/>
            <a:ext cx="8064500" cy="555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Kod jednolitej części wód powierzchniowych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539750" y="1059582"/>
            <a:ext cx="8064500" cy="295203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Aft>
                <a:spcPts val="2400"/>
              </a:spcAft>
              <a:defRPr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Nazwa jcwp: 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Dunajec od 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Obidzkiego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potoku do Zb. Rożnów</a:t>
            </a:r>
          </a:p>
          <a:p>
            <a:pPr algn="ctr">
              <a:spcAft>
                <a:spcPts val="3000"/>
              </a:spcAft>
              <a:buFont typeface="Arial" charset="0"/>
              <a:buNone/>
              <a:defRPr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Kod jcwp: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pl-PL" b="1" dirty="0" smtClean="0">
                <a:solidFill>
                  <a:srgbClr val="3A861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pl-PL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PL – Polska (w kodzie UE)</a:t>
            </a: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pl-PL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RW – rzeka</a:t>
            </a: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2000 – dorzecze Wisły</a:t>
            </a: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pl-PL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– typ wód</a:t>
            </a: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pl-PL" sz="1500" b="1" dirty="0" smtClean="0">
                <a:solidFill>
                  <a:srgbClr val="3A8610"/>
                </a:solidFill>
                <a:latin typeface="Times New Roman" pitchFamily="18" charset="0"/>
                <a:cs typeface="Times New Roman" pitchFamily="18" charset="0"/>
              </a:rPr>
              <a:t>214 – zlewnia bilansowa</a:t>
            </a: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r>
              <a:rPr lang="pl-PL" sz="1500" b="1" dirty="0" smtClean="0">
                <a:latin typeface="Times New Roman" pitchFamily="18" charset="0"/>
                <a:cs typeface="Times New Roman" pitchFamily="18" charset="0"/>
              </a:rPr>
              <a:t>39 – identyfikator hydrograficzny z MPHP</a:t>
            </a:r>
          </a:p>
          <a:p>
            <a:pPr algn="ctr">
              <a:buFont typeface="Arial" charset="0"/>
              <a:buNone/>
              <a:defRPr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3638"/>
            <a:ext cx="9144000" cy="792000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11188" y="-248"/>
            <a:ext cx="8064500" cy="555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Główne akty prawne</a:t>
            </a:r>
            <a:endParaRPr kumimoji="0" lang="pl-PL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11188" y="771525"/>
            <a:ext cx="8064500" cy="34559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188" y="745762"/>
            <a:ext cx="8064500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725">
              <a:lnSpc>
                <a:spcPct val="110000"/>
              </a:lnSpc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Ramowa Dyrektywa Wodna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altLang="pl-PL" sz="1400" dirty="0" smtClean="0">
                <a:latin typeface="Times New Roman" pitchFamily="18" charset="0"/>
                <a:cs typeface="Times New Roman" pitchFamily="18" charset="0"/>
              </a:rPr>
              <a:t>Dyrektywa 2000/60/WE) z dnia 23 października 2000 roku,</a:t>
            </a:r>
          </a:p>
          <a:p>
            <a:pPr algn="ctr" defTabSz="85725">
              <a:lnSpc>
                <a:spcPct val="110000"/>
              </a:lnSpc>
            </a:pPr>
            <a:r>
              <a:rPr lang="pl-PL" altLang="pl-PL" sz="1400" dirty="0" smtClean="0">
                <a:latin typeface="Times New Roman" pitchFamily="18" charset="0"/>
                <a:cs typeface="Times New Roman" pitchFamily="18" charset="0"/>
              </a:rPr>
              <a:t> ustanawiająca ramy wspólnotowego działania w dziedzinie polityki wodnej,</a:t>
            </a:r>
          </a:p>
          <a:p>
            <a:pPr algn="ctr" defTabSz="85725">
              <a:lnSpc>
                <a:spcPct val="110000"/>
              </a:lnSpc>
            </a:pPr>
            <a:endParaRPr lang="pl-PL" alt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85725">
              <a:lnSpc>
                <a:spcPct val="110000"/>
              </a:lnSpc>
            </a:pPr>
            <a:r>
              <a:rPr lang="pl-PL" altLang="pl-PL" sz="1400" b="1" dirty="0" smtClean="0">
                <a:latin typeface="Times New Roman" pitchFamily="18" charset="0"/>
                <a:cs typeface="Times New Roman" pitchFamily="18" charset="0"/>
              </a:rPr>
              <a:t>Ustawa Prawo wodne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 dnia 18 lipca 2001 roku (Dz.U. 2015 r. poz. 469) z późn. zm.,</a:t>
            </a:r>
          </a:p>
          <a:p>
            <a:pPr algn="ctr" defTabSz="85725">
              <a:lnSpc>
                <a:spcPct val="110000"/>
              </a:lnSpc>
            </a:pPr>
            <a:endParaRPr lang="pl-PL" alt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85725">
              <a:lnSpc>
                <a:spcPct val="110000"/>
              </a:lnSpc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Akty wykonawcze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do ustawy Prawo wodne:</a:t>
            </a:r>
          </a:p>
          <a:p>
            <a:pPr algn="ctr" defTabSz="85725">
              <a:lnSpc>
                <a:spcPct val="110000"/>
              </a:lnSpc>
            </a:pP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Rozporządzenie Ministra Środowiska z dnia 21 lipca 2016 roku w sprawie sposobu klasyfikacji stanu jednolitych części wód powierzchniowych oraz środowiskowych norm jakości dla substancji priorytetowych (Dz.U. z 2016 r. poz.1187),</a:t>
            </a:r>
          </a:p>
          <a:p>
            <a:pPr algn="ctr" defTabSz="85725">
              <a:lnSpc>
                <a:spcPct val="110000"/>
              </a:lnSpc>
            </a:pPr>
            <a:r>
              <a:rPr lang="pl-PL" sz="1400" i="1" dirty="0">
                <a:latin typeface="Times New Roman" pitchFamily="18" charset="0"/>
                <a:cs typeface="Times New Roman" pitchFamily="18" charset="0"/>
              </a:rPr>
              <a:t>Rozporządzenie Ministra Środowiska z dnia 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pl-PL" sz="1400" i="1" dirty="0">
                <a:latin typeface="Times New Roman" pitchFamily="18" charset="0"/>
                <a:cs typeface="Times New Roman" pitchFamily="18" charset="0"/>
              </a:rPr>
              <a:t>lipca 2016 roku w sprawie 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form i sposobu prowadzenia monitoringu jednolitych części wód powierzchniowych i podziemnych (Dz.U</a:t>
            </a:r>
            <a:r>
              <a:rPr lang="pl-PL" sz="1400" i="1" dirty="0">
                <a:latin typeface="Times New Roman" pitchFamily="18" charset="0"/>
                <a:cs typeface="Times New Roman" pitchFamily="18" charset="0"/>
              </a:rPr>
              <a:t>. z 2016 r. 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poz.1178),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  <a:p>
            <a:pPr algn="ctr" defTabSz="85725">
              <a:lnSpc>
                <a:spcPct val="110000"/>
              </a:lnSpc>
            </a:pP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Rozporządzenie Rady Ministrów z dnia 18 października 2016 r. (Dz.U. 2016 r. poz. 1911)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 sprawie Planu Gospodarowania Wodami na obszarze dorzecza Wisły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611188" y="51470"/>
            <a:ext cx="8064500" cy="555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Ocena stanu wód na tle cyklu wodnego</a:t>
            </a:r>
            <a:endParaRPr lang="pl-PL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11188" y="771525"/>
            <a:ext cx="8064500" cy="34559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188" y="771525"/>
            <a:ext cx="8064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85725">
              <a:spcAft>
                <a:spcPts val="600"/>
              </a:spcAft>
            </a:pP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85725">
              <a:spcAft>
                <a:spcPts val="600"/>
              </a:spcAft>
            </a:pP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85725">
              <a:spcAft>
                <a:spcPts val="600"/>
              </a:spcAft>
            </a:pP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 r="1181"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N.Rzepka_2\Pulpit\prezentacja zdjęcia\20170814_10202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3638"/>
            <a:ext cx="9144000" cy="792000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611188" y="771525"/>
            <a:ext cx="8064500" cy="345598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0824" y="195261"/>
            <a:ext cx="4681215" cy="403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Ocenę stanu wód powierzchniowych wykonuje się </a:t>
            </a:r>
          </a:p>
          <a:p>
            <a:pPr algn="ctr">
              <a:lnSpc>
                <a:spcPct val="110000"/>
              </a:lnSpc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 odniesieniu do jednolitych części wód powierzchniowych (JCWP) na podstawie wyników państwowego monitoringu środowiska i prezentuje poprzez:</a:t>
            </a:r>
          </a:p>
          <a:p>
            <a:pPr algn="ctr">
              <a:lnSpc>
                <a:spcPct val="110000"/>
              </a:lnSpc>
              <a:buFont typeface="Arial" pitchFamily="34" charset="0"/>
              <a:buChar char="•"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 klasyfikację stanu /potencjału ekologicznego: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biologiczne, fizyko-chemiczne, hydromorfologiczne elementy jakości,</a:t>
            </a:r>
          </a:p>
          <a:p>
            <a:pPr algn="ctr">
              <a:lnSpc>
                <a:spcPct val="110000"/>
              </a:lnSpc>
              <a:buFont typeface="Arial" pitchFamily="34" charset="0"/>
              <a:buChar char="•"/>
            </a:pPr>
            <a:r>
              <a:rPr lang="pl-PL" altLang="pl-PL" sz="1400" b="1" dirty="0" smtClean="0">
                <a:latin typeface="Times New Roman" pitchFamily="18" charset="0"/>
                <a:cs typeface="Times New Roman" pitchFamily="18" charset="0"/>
              </a:rPr>
              <a:t> klasyfikację stanu chemicznego: </a:t>
            </a:r>
            <a:r>
              <a:rPr lang="pl-PL" altLang="pl-PL" sz="1400" dirty="0" smtClean="0">
                <a:latin typeface="Times New Roman" pitchFamily="18" charset="0"/>
                <a:cs typeface="Times New Roman" pitchFamily="18" charset="0"/>
              </a:rPr>
              <a:t>substancje priorytetowe w dziedzinie polityki wodnej,</a:t>
            </a:r>
          </a:p>
          <a:p>
            <a:pPr algn="ctr">
              <a:lnSpc>
                <a:spcPct val="110000"/>
              </a:lnSpc>
              <a:buFont typeface="Arial" pitchFamily="34" charset="0"/>
              <a:buChar char="•"/>
            </a:pPr>
            <a:r>
              <a:rPr lang="pl-PL" altLang="pl-PL" sz="1400" b="1" dirty="0" smtClean="0">
                <a:latin typeface="Times New Roman" pitchFamily="18" charset="0"/>
                <a:cs typeface="Times New Roman" pitchFamily="18" charset="0"/>
              </a:rPr>
              <a:t> ocenę stanu jcwp: </a:t>
            </a:r>
            <a:r>
              <a:rPr lang="pl-PL" altLang="pl-PL" sz="1400" dirty="0" smtClean="0">
                <a:latin typeface="Times New Roman" pitchFamily="18" charset="0"/>
                <a:cs typeface="Times New Roman" pitchFamily="18" charset="0"/>
              </a:rPr>
              <a:t>wypadkowa ocena końcowa,</a:t>
            </a:r>
          </a:p>
          <a:p>
            <a:pPr algn="ctr">
              <a:lnSpc>
                <a:spcPct val="110000"/>
              </a:lnSpc>
              <a:buFont typeface="Arial" pitchFamily="34" charset="0"/>
              <a:buChar char="•"/>
            </a:pPr>
            <a:r>
              <a:rPr lang="pl-PL" altLang="pl-PL" sz="1400" b="1" dirty="0" smtClean="0">
                <a:latin typeface="Times New Roman" pitchFamily="18" charset="0"/>
                <a:cs typeface="Times New Roman" pitchFamily="18" charset="0"/>
              </a:rPr>
              <a:t> ocenę obszarów chronionych:</a:t>
            </a:r>
            <a:r>
              <a:rPr lang="pl-PL" altLang="pl-PL" sz="1400" dirty="0" smtClean="0">
                <a:latin typeface="Times New Roman" pitchFamily="18" charset="0"/>
                <a:cs typeface="Times New Roman" pitchFamily="18" charset="0"/>
              </a:rPr>
              <a:t> NATURA 2000, pobór wód do celów pitnych, eutrofizacja komunalna.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pl-PL" alt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JCWP występująca na obszarze chronionym jest w stanie dobrym, gdy ocena wykonana na podstawie wyników z ppk reprezentatywnego wskazuje na stan dobry i jednocześnie spełnione są wymagania dla tego obszaru.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upa 11"/>
          <p:cNvGrpSpPr>
            <a:grpSpLocks noChangeAspect="1"/>
          </p:cNvGrpSpPr>
          <p:nvPr/>
        </p:nvGrpSpPr>
        <p:grpSpPr>
          <a:xfrm>
            <a:off x="5058054" y="51470"/>
            <a:ext cx="2970330" cy="2376000"/>
            <a:chOff x="8672100" y="1190625"/>
            <a:chExt cx="3129375" cy="2581275"/>
          </a:xfrm>
        </p:grpSpPr>
        <p:pic>
          <p:nvPicPr>
            <p:cNvPr id="13" name="Picture 2" descr="http://www.gios.gov.pl/images/pms/monitoring_wod/klasyfikacja_stanu_ekologiczne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72100" y="1419225"/>
              <a:ext cx="3085975" cy="2352675"/>
            </a:xfrm>
            <a:prstGeom prst="rect">
              <a:avLst/>
            </a:prstGeom>
            <a:noFill/>
          </p:spPr>
        </p:pic>
        <p:sp>
          <p:nvSpPr>
            <p:cNvPr id="14" name="pole tekstowe 13"/>
            <p:cNvSpPr txBox="1"/>
            <p:nvPr/>
          </p:nvSpPr>
          <p:spPr>
            <a:xfrm>
              <a:off x="8715375" y="1190625"/>
              <a:ext cx="3086100" cy="300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 smtClean="0">
                  <a:latin typeface="Times New Roman" pitchFamily="18" charset="0"/>
                  <a:cs typeface="Times New Roman" pitchFamily="18" charset="0"/>
                </a:rPr>
                <a:t>Sposób klasyfikacji stanu ekologicznego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6156176" y="2427734"/>
            <a:ext cx="2843567" cy="1872208"/>
            <a:chOff x="8381844" y="4514850"/>
            <a:chExt cx="3419631" cy="2343150"/>
          </a:xfrm>
        </p:grpSpPr>
        <p:pic>
          <p:nvPicPr>
            <p:cNvPr id="16" name="Picture 2" descr="http://www.gios.gov.pl/images/pms/monitoring_wod/ocena_stanu_jednolitych_czesci_wo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1844" y="4781550"/>
              <a:ext cx="3410105" cy="2076450"/>
            </a:xfrm>
            <a:prstGeom prst="rect">
              <a:avLst/>
            </a:prstGeom>
            <a:noFill/>
          </p:spPr>
        </p:pic>
        <p:sp>
          <p:nvSpPr>
            <p:cNvPr id="17" name="pole tekstowe 16"/>
            <p:cNvSpPr txBox="1"/>
            <p:nvPr/>
          </p:nvSpPr>
          <p:spPr>
            <a:xfrm>
              <a:off x="8410575" y="4514850"/>
              <a:ext cx="3390900" cy="34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altLang="pl-PL" sz="1200" i="1" dirty="0" smtClean="0">
                  <a:latin typeface="Times New Roman" pitchFamily="18" charset="0"/>
                  <a:cs typeface="Times New Roman" pitchFamily="18" charset="0"/>
                </a:rPr>
                <a:t>Sposób oceny stanu jcwp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rmAutofit/>
          </a:bodyPr>
          <a:lstStyle/>
          <a:p>
            <a:r>
              <a:rPr lang="pl-PL" altLang="pl-PL" sz="3200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Biologiczne elementy jakości</a:t>
            </a:r>
            <a:endParaRPr lang="pl-PL" sz="3200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251520" y="627534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Makrofitowy Indeks Rzeczny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metoda wykorzystująca rośliny wodne jako bioindykatory stanu ekologicznego rzek. Opiera się na ilościowej i jakościowej ocenie składu gatunkowego makrofitów w obrębie wyznaczonego odcinka cieku (najczęściej 100 m).</a:t>
            </a:r>
            <a:endParaRPr lang="pl-PL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Grupa 64"/>
          <p:cNvGrpSpPr/>
          <p:nvPr/>
        </p:nvGrpSpPr>
        <p:grpSpPr>
          <a:xfrm>
            <a:off x="3851920" y="771550"/>
            <a:ext cx="5172665" cy="1512168"/>
            <a:chOff x="5934254" y="1409685"/>
            <a:chExt cx="5676721" cy="1952640"/>
          </a:xfrm>
        </p:grpSpPr>
        <p:pic>
          <p:nvPicPr>
            <p:cNvPr id="66" name="Obraz 65" descr="SS10303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4254" y="1409685"/>
              <a:ext cx="2609701" cy="1647840"/>
            </a:xfrm>
            <a:prstGeom prst="rect">
              <a:avLst/>
            </a:prstGeom>
          </p:spPr>
        </p:pic>
        <p:pic>
          <p:nvPicPr>
            <p:cNvPr id="67" name="Obraz 66" descr="SS10336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2649" y="1490895"/>
              <a:ext cx="1352551" cy="961023"/>
            </a:xfrm>
            <a:prstGeom prst="rect">
              <a:avLst/>
            </a:prstGeom>
          </p:spPr>
        </p:pic>
        <p:pic>
          <p:nvPicPr>
            <p:cNvPr id="68" name="Obraz 67" descr="Przechwycony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369" y="2571750"/>
              <a:ext cx="1054102" cy="790575"/>
            </a:xfrm>
            <a:prstGeom prst="rect">
              <a:avLst/>
            </a:prstGeom>
          </p:spPr>
        </p:pic>
        <p:pic>
          <p:nvPicPr>
            <p:cNvPr id="69" name="Obraz 68" descr="Przechwycony 1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7974" y="2580075"/>
              <a:ext cx="1043001" cy="782249"/>
            </a:xfrm>
            <a:prstGeom prst="rect">
              <a:avLst/>
            </a:prstGeom>
          </p:spPr>
        </p:pic>
        <p:sp>
          <p:nvSpPr>
            <p:cNvPr id="70" name="Strzałka w prawo 69"/>
            <p:cNvSpPr/>
            <p:nvPr/>
          </p:nvSpPr>
          <p:spPr>
            <a:xfrm>
              <a:off x="8591550" y="2209800"/>
              <a:ext cx="609600" cy="419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7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132" y="2859782"/>
            <a:ext cx="1092927" cy="83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Obraz 71" descr="okrzem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3003798"/>
            <a:ext cx="1096346" cy="822260"/>
          </a:xfrm>
          <a:prstGeom prst="rect">
            <a:avLst/>
          </a:prstGeom>
        </p:spPr>
      </p:pic>
      <p:pic>
        <p:nvPicPr>
          <p:cNvPr id="73" name="Obraz 72" descr="Actinocyclus normanii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137064"/>
            <a:ext cx="825695" cy="810950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74" name="Obraz 73" descr="Cymbella prostrat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3121991"/>
            <a:ext cx="841280" cy="817911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75" name="Obraz 74" descr="SS10208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6846" y="3939902"/>
            <a:ext cx="1132786" cy="849590"/>
          </a:xfrm>
          <a:prstGeom prst="rect">
            <a:avLst/>
          </a:prstGeom>
        </p:spPr>
      </p:pic>
      <p:pic>
        <p:nvPicPr>
          <p:cNvPr id="76" name="Obraz 75" descr="CAMPYLODISCUS SP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4011910"/>
            <a:ext cx="1113748" cy="835311"/>
          </a:xfrm>
          <a:prstGeom prst="rect">
            <a:avLst/>
          </a:prstGeom>
        </p:spPr>
      </p:pic>
      <p:sp>
        <p:nvSpPr>
          <p:cNvPr id="77" name="Strzałka w prawo 76"/>
          <p:cNvSpPr/>
          <p:nvPr/>
        </p:nvSpPr>
        <p:spPr>
          <a:xfrm>
            <a:off x="1187624" y="3579862"/>
            <a:ext cx="352173" cy="306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8" name="Strzałka w prawo 77"/>
          <p:cNvSpPr/>
          <p:nvPr/>
        </p:nvSpPr>
        <p:spPr>
          <a:xfrm>
            <a:off x="2555776" y="3795886"/>
            <a:ext cx="352173" cy="306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9" name="Prostokąt 78"/>
          <p:cNvSpPr/>
          <p:nvPr/>
        </p:nvSpPr>
        <p:spPr>
          <a:xfrm>
            <a:off x="3995936" y="2643758"/>
            <a:ext cx="50577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Fitobentos okrzemkowy </a:t>
            </a:r>
            <a:r>
              <a:rPr lang="pl-PL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Wskaźniki stanu ekologicznego środowiska oparte na występowaniu w nim taksonów okrzemek o znanej tolerancji ekologicznej.  Poszczególne gatunki okrzemek mają ściśle określone wymagania siedliskowe, zwłaszcza trofii, zanieczyszczeń organicznych, odczynu i zasolenia, co sprawia, że są dobrymi bioindykatoramii Zaletą badań jakości wód z wykorzystaniem fitobentosu jest stosunkowo niewielki ich koszt, a dodatkowo możliwość wnioskowania na ich podstawie o presji zanieczyszczeń organicznych – substancji biogennych, na dany ekosystem wodny</a:t>
            </a:r>
            <a:endParaRPr lang="pl-PL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3357</Words>
  <Application>Microsoft Office PowerPoint</Application>
  <PresentationFormat>Pokaz na ekranie (16:9)</PresentationFormat>
  <Paragraphs>611</Paragraphs>
  <Slides>39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</vt:lpstr>
      <vt:lpstr>Czcionka tekstu podstawowego</vt:lpstr>
      <vt:lpstr>Times New Roman</vt:lpstr>
      <vt:lpstr>Wingdings</vt:lpstr>
      <vt:lpstr>Motyw pakietu Office</vt:lpstr>
      <vt:lpstr>Stan wód powierzchniowych w województwie małopolskim  w 2016 roku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Biologiczne elementy jakości</vt:lpstr>
      <vt:lpstr>Biologiczne elementy jakości</vt:lpstr>
      <vt:lpstr>Makrobezkręgowce w czystych rzekach</vt:lpstr>
      <vt:lpstr>Wskaźniki fizyko-chemiczne</vt:lpstr>
      <vt:lpstr>Wartości graniczne wskaźników – przewodność w 20oC</vt:lpstr>
      <vt:lpstr>Wartości graniczne wskaźników – twardość ogólna</vt:lpstr>
      <vt:lpstr>Wartości graniczne wskaźników – BZT5</vt:lpstr>
      <vt:lpstr>Wartości graniczne wskaźników – fosfor ogólny</vt:lpstr>
      <vt:lpstr>Klasyfikacja stanu/potencjału ekologicznego jednolitych części wód powierzchniowych</vt:lpstr>
      <vt:lpstr>Prezentacja programu PowerPoint</vt:lpstr>
      <vt:lpstr>Klasyfikacja stanu chemicznego jednolitych części wód powierzchniowych</vt:lpstr>
      <vt:lpstr>Prezentacja programu PowerPoint</vt:lpstr>
      <vt:lpstr>Klasyfikacja stanu chemicznego jednolitych części wód powierzchniowych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Ocena spełnienia wymagań  dla obszarów chronionych</vt:lpstr>
      <vt:lpstr>Ocena stanu jednolitych części wód powierzchniowych</vt:lpstr>
      <vt:lpstr>Prezentacja programu PowerPoint</vt:lpstr>
      <vt:lpstr>Ludność korzystająca z oczyszczalni ścieków wg powiatów  w województwie małopolskim w 2016 roku</vt:lpstr>
      <vt:lpstr>Dynamika wzrostu [w %] ludności obsługiwanej przez oczyszczalnie ścieków w województwie małopolskim i w Polsce</vt:lpstr>
      <vt:lpstr>Długość sieci wodociągowej i kanalizacyjnej w latach 2010-2016 w województwie małopolskim</vt:lpstr>
      <vt:lpstr>Identyfikacja znaczących oddziaływań i wpływów antropogenicznych</vt:lpstr>
      <vt:lpstr>Prezentacja programu PowerPoint</vt:lpstr>
      <vt:lpstr>Prezentacja programu PowerPoint</vt:lpstr>
      <vt:lpstr>    Wojewódzki Inspektorat Ochrony Środowiska w Krakowie  pl. Szczepański 5, 31 – 011 Kraków tel. (12) 422–48-95, fax (12) 422-36-12 e-mail: wiosinfo@krakow.pios.gov.pl  http://www.krakow.pios.gov.pl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Jakość wód powierzchniowych w województwie małopolskim za rok 2016</dc:title>
  <dc:creator>M.Zajac</dc:creator>
  <cp:lastModifiedBy>Wojel</cp:lastModifiedBy>
  <cp:revision>302</cp:revision>
  <dcterms:created xsi:type="dcterms:W3CDTF">2018-01-19T10:19:36Z</dcterms:created>
  <dcterms:modified xsi:type="dcterms:W3CDTF">2018-04-20T06:25:36Z</dcterms:modified>
</cp:coreProperties>
</file>