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7"/>
  </p:notesMasterIdLst>
  <p:sldIdLst>
    <p:sldId id="256" r:id="rId2"/>
    <p:sldId id="345" r:id="rId3"/>
    <p:sldId id="352" r:id="rId4"/>
    <p:sldId id="351" r:id="rId5"/>
    <p:sldId id="357" r:id="rId6"/>
    <p:sldId id="353" r:id="rId7"/>
    <p:sldId id="354" r:id="rId8"/>
    <p:sldId id="366" r:id="rId9"/>
    <p:sldId id="358" r:id="rId10"/>
    <p:sldId id="363" r:id="rId11"/>
    <p:sldId id="359" r:id="rId12"/>
    <p:sldId id="364" r:id="rId13"/>
    <p:sldId id="360" r:id="rId14"/>
    <p:sldId id="367" r:id="rId15"/>
    <p:sldId id="361" r:id="rId16"/>
    <p:sldId id="371" r:id="rId17"/>
    <p:sldId id="369" r:id="rId18"/>
    <p:sldId id="370" r:id="rId19"/>
    <p:sldId id="373" r:id="rId20"/>
    <p:sldId id="372" r:id="rId21"/>
    <p:sldId id="374" r:id="rId22"/>
    <p:sldId id="375" r:id="rId23"/>
    <p:sldId id="350" r:id="rId24"/>
    <p:sldId id="280" r:id="rId25"/>
    <p:sldId id="263" r:id="rId26"/>
    <p:sldId id="260" r:id="rId27"/>
    <p:sldId id="329" r:id="rId28"/>
    <p:sldId id="312" r:id="rId29"/>
    <p:sldId id="332" r:id="rId30"/>
    <p:sldId id="346" r:id="rId31"/>
    <p:sldId id="347" r:id="rId32"/>
    <p:sldId id="348" r:id="rId33"/>
    <p:sldId id="349" r:id="rId34"/>
    <p:sldId id="259" r:id="rId35"/>
    <p:sldId id="30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483" autoAdjust="0"/>
  </p:normalViewPr>
  <p:slideViewPr>
    <p:cSldViewPr snapToGrid="0">
      <p:cViewPr varScale="1">
        <p:scale>
          <a:sx n="84" d="100"/>
          <a:sy n="84" d="100"/>
        </p:scale>
        <p:origin x="17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2375CE-99D6-4B9C-A490-F34F65724E9E}" type="doc">
      <dgm:prSet loTypeId="urn:microsoft.com/office/officeart/2005/8/layout/radial4" loCatId="relationship" qsTypeId="urn:microsoft.com/office/officeart/2005/8/quickstyle/3d5" qsCatId="3D" csTypeId="urn:microsoft.com/office/officeart/2005/8/colors/accent5_3" csCatId="accent5" phldr="1"/>
      <dgm:spPr/>
      <dgm:t>
        <a:bodyPr/>
        <a:lstStyle/>
        <a:p>
          <a:endParaRPr lang="pl-PL"/>
        </a:p>
      </dgm:t>
    </dgm:pt>
    <dgm:pt modelId="{93CD2B4E-ECF1-48C9-AA98-82F920C1E914}">
      <dgm:prSet phldrT="[Tekst]" custT="1"/>
      <dgm:spPr/>
      <dgm:t>
        <a:bodyPr/>
        <a:lstStyle/>
        <a:p>
          <a:r>
            <a:rPr lang="pl-PL" sz="1600" dirty="0"/>
            <a:t>Ustawa Prawo wodne z  dnia 20 lipca 2017r.</a:t>
          </a:r>
        </a:p>
      </dgm:t>
    </dgm:pt>
    <dgm:pt modelId="{709B135B-2FC2-4100-9034-CABB610494F9}" type="parTrans" cxnId="{3D8510D0-6057-4BCB-80F1-C0FDE2875D04}">
      <dgm:prSet/>
      <dgm:spPr/>
      <dgm:t>
        <a:bodyPr/>
        <a:lstStyle/>
        <a:p>
          <a:endParaRPr lang="pl-PL"/>
        </a:p>
      </dgm:t>
    </dgm:pt>
    <dgm:pt modelId="{45D23355-259C-4A27-960D-BD5F5F43BE7D}" type="sibTrans" cxnId="{3D8510D0-6057-4BCB-80F1-C0FDE2875D04}">
      <dgm:prSet/>
      <dgm:spPr/>
      <dgm:t>
        <a:bodyPr/>
        <a:lstStyle/>
        <a:p>
          <a:endParaRPr lang="pl-PL"/>
        </a:p>
      </dgm:t>
    </dgm:pt>
    <dgm:pt modelId="{8E3F11DE-CEBD-42E1-98B3-18026B5331AD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pl-PL" sz="1600" dirty="0"/>
            <a:t>państwowa osoba prawna </a:t>
          </a:r>
        </a:p>
        <a:p>
          <a:pPr>
            <a:spcAft>
              <a:spcPts val="0"/>
            </a:spcAft>
          </a:pPr>
          <a:r>
            <a:rPr lang="pl-PL" sz="1600" dirty="0"/>
            <a:t>w rozumieniu ustawy z dnia 27 sierpnia 2009 r. o finansach publicznych</a:t>
          </a:r>
        </a:p>
      </dgm:t>
    </dgm:pt>
    <dgm:pt modelId="{DB167896-1141-4B81-A0BC-C34C7820BAE1}" type="parTrans" cxnId="{27C7CE52-00FF-45C1-AFA9-2BA7EFD2AE5C}">
      <dgm:prSet/>
      <dgm:spPr/>
      <dgm:t>
        <a:bodyPr/>
        <a:lstStyle/>
        <a:p>
          <a:endParaRPr lang="pl-PL"/>
        </a:p>
      </dgm:t>
    </dgm:pt>
    <dgm:pt modelId="{F2635E85-9BCF-4E76-832E-01776FA6529A}" type="sibTrans" cxnId="{27C7CE52-00FF-45C1-AFA9-2BA7EFD2AE5C}">
      <dgm:prSet/>
      <dgm:spPr/>
      <dgm:t>
        <a:bodyPr/>
        <a:lstStyle/>
        <a:p>
          <a:endParaRPr lang="pl-PL"/>
        </a:p>
      </dgm:t>
    </dgm:pt>
    <dgm:pt modelId="{7D628369-2C01-4523-AB0D-AE6302CAADF3}">
      <dgm:prSet custT="1"/>
      <dgm:spPr/>
      <dgm:t>
        <a:bodyPr/>
        <a:lstStyle/>
        <a:p>
          <a:r>
            <a:rPr lang="pl-PL" sz="1800" dirty="0"/>
            <a:t>PGW WP powstało </a:t>
          </a:r>
        </a:p>
        <a:p>
          <a:r>
            <a:rPr lang="pl-PL" sz="1800" dirty="0"/>
            <a:t>1 stycznia </a:t>
          </a:r>
          <a:r>
            <a:rPr lang="pl-PL" sz="1600" dirty="0"/>
            <a:t>2018r</a:t>
          </a:r>
          <a:r>
            <a:rPr lang="pl-PL" sz="1800" dirty="0"/>
            <a:t>. </a:t>
          </a:r>
        </a:p>
      </dgm:t>
    </dgm:pt>
    <dgm:pt modelId="{7D3EACF6-6EED-4D98-8CED-E57AD2BD9D20}" type="parTrans" cxnId="{BBD23CDA-936C-4066-9AAE-891EDA3348FD}">
      <dgm:prSet/>
      <dgm:spPr/>
      <dgm:t>
        <a:bodyPr/>
        <a:lstStyle/>
        <a:p>
          <a:endParaRPr lang="pl-PL"/>
        </a:p>
      </dgm:t>
    </dgm:pt>
    <dgm:pt modelId="{53A35317-46DE-4BC6-8D30-C4435DFFB64B}" type="sibTrans" cxnId="{BBD23CDA-936C-4066-9AAE-891EDA3348FD}">
      <dgm:prSet/>
      <dgm:spPr/>
      <dgm:t>
        <a:bodyPr/>
        <a:lstStyle/>
        <a:p>
          <a:endParaRPr lang="pl-PL"/>
        </a:p>
      </dgm:t>
    </dgm:pt>
    <dgm:pt modelId="{97D1A969-7B12-4692-A849-3E83A41A194A}">
      <dgm:prSet custT="1"/>
      <dgm:spPr/>
      <dgm:t>
        <a:bodyPr/>
        <a:lstStyle/>
        <a:p>
          <a:r>
            <a:rPr lang="pl-PL" sz="1800" dirty="0"/>
            <a:t>Ramowa Dyrektywa Wodna </a:t>
          </a:r>
        </a:p>
      </dgm:t>
    </dgm:pt>
    <dgm:pt modelId="{BAC3D6F3-4C3D-4105-AF3F-AF811224C4EF}" type="parTrans" cxnId="{3A95304C-3F60-40D7-81EA-9DF3A4C9F756}">
      <dgm:prSet/>
      <dgm:spPr/>
      <dgm:t>
        <a:bodyPr/>
        <a:lstStyle/>
        <a:p>
          <a:endParaRPr lang="pl-PL"/>
        </a:p>
      </dgm:t>
    </dgm:pt>
    <dgm:pt modelId="{20E6CFB1-817E-4696-BB0D-600607E8416A}" type="sibTrans" cxnId="{3A95304C-3F60-40D7-81EA-9DF3A4C9F756}">
      <dgm:prSet/>
      <dgm:spPr/>
      <dgm:t>
        <a:bodyPr/>
        <a:lstStyle/>
        <a:p>
          <a:endParaRPr lang="pl-PL"/>
        </a:p>
      </dgm:t>
    </dgm:pt>
    <dgm:pt modelId="{877ED8AD-25D8-42FF-B31A-9D7B6F98B246}">
      <dgm:prSet custT="1"/>
      <dgm:spPr/>
      <dgm:t>
        <a:bodyPr/>
        <a:lstStyle/>
        <a:p>
          <a:r>
            <a:rPr lang="pl-PL" sz="1600" dirty="0"/>
            <a:t>dział gospodarki wodnej od 9 stycznia tego roku nadzoruje </a:t>
          </a:r>
          <a:r>
            <a:rPr lang="pl-PL" sz="1600" b="1" dirty="0"/>
            <a:t>Minister Gospodarki Morskiej i Żeglugi Śródlądowej</a:t>
          </a:r>
        </a:p>
      </dgm:t>
    </dgm:pt>
    <dgm:pt modelId="{ADA9A719-CDC5-4F46-8BB7-11C08455FC78}" type="sibTrans" cxnId="{87378B0F-A47A-4A02-B7C4-0134B864EF24}">
      <dgm:prSet/>
      <dgm:spPr/>
      <dgm:t>
        <a:bodyPr/>
        <a:lstStyle/>
        <a:p>
          <a:endParaRPr lang="pl-PL"/>
        </a:p>
      </dgm:t>
    </dgm:pt>
    <dgm:pt modelId="{AA9F9019-F09F-4EB6-B11D-AEF8DA869A9F}" type="parTrans" cxnId="{87378B0F-A47A-4A02-B7C4-0134B864EF24}">
      <dgm:prSet/>
      <dgm:spPr/>
      <dgm:t>
        <a:bodyPr/>
        <a:lstStyle/>
        <a:p>
          <a:endParaRPr lang="pl-PL"/>
        </a:p>
      </dgm:t>
    </dgm:pt>
    <dgm:pt modelId="{1B6F1E94-944B-49A2-96EA-A6D3E0E8B775}">
      <dgm:prSet phldrT="[Tekst]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pl-PL" dirty="0"/>
            <a:t>   </a:t>
          </a:r>
        </a:p>
      </dgm:t>
    </dgm:pt>
    <dgm:pt modelId="{28F85A9E-8E07-44E7-8E5B-3CBAAB64A48C}" type="sibTrans" cxnId="{1B7AA48B-290D-4920-9B7A-E5C38FDB3763}">
      <dgm:prSet/>
      <dgm:spPr/>
      <dgm:t>
        <a:bodyPr/>
        <a:lstStyle/>
        <a:p>
          <a:endParaRPr lang="pl-PL"/>
        </a:p>
      </dgm:t>
    </dgm:pt>
    <dgm:pt modelId="{2B2FD6ED-FF3B-4825-BC1E-018D5BE54C65}" type="parTrans" cxnId="{1B7AA48B-290D-4920-9B7A-E5C38FDB3763}">
      <dgm:prSet/>
      <dgm:spPr/>
      <dgm:t>
        <a:bodyPr/>
        <a:lstStyle/>
        <a:p>
          <a:endParaRPr lang="pl-PL"/>
        </a:p>
      </dgm:t>
    </dgm:pt>
    <dgm:pt modelId="{4C336177-913E-47F6-94C9-CE73C6C2427B}" type="pres">
      <dgm:prSet presAssocID="{DC2375CE-99D6-4B9C-A490-F34F65724E9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7B890D0-9548-4FC0-8729-2F18F6740380}" type="pres">
      <dgm:prSet presAssocID="{1B6F1E94-944B-49A2-96EA-A6D3E0E8B775}" presName="centerShape" presStyleLbl="node0" presStyleIdx="0" presStyleCnt="1"/>
      <dgm:spPr/>
      <dgm:t>
        <a:bodyPr/>
        <a:lstStyle/>
        <a:p>
          <a:endParaRPr lang="pl-PL"/>
        </a:p>
      </dgm:t>
    </dgm:pt>
    <dgm:pt modelId="{8DDD128B-E219-4E58-8894-9D36A36C8467}" type="pres">
      <dgm:prSet presAssocID="{AA9F9019-F09F-4EB6-B11D-AEF8DA869A9F}" presName="parTrans" presStyleLbl="bgSibTrans2D1" presStyleIdx="0" presStyleCnt="5"/>
      <dgm:spPr/>
      <dgm:t>
        <a:bodyPr/>
        <a:lstStyle/>
        <a:p>
          <a:endParaRPr lang="pl-PL"/>
        </a:p>
      </dgm:t>
    </dgm:pt>
    <dgm:pt modelId="{33EE3FDE-B28D-4371-9B97-138831FBA917}" type="pres">
      <dgm:prSet presAssocID="{877ED8AD-25D8-42FF-B31A-9D7B6F98B24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8D8F92-CD49-472C-8C41-1D84E9350341}" type="pres">
      <dgm:prSet presAssocID="{7D3EACF6-6EED-4D98-8CED-E57AD2BD9D20}" presName="parTrans" presStyleLbl="bgSibTrans2D1" presStyleIdx="1" presStyleCnt="5"/>
      <dgm:spPr/>
      <dgm:t>
        <a:bodyPr/>
        <a:lstStyle/>
        <a:p>
          <a:endParaRPr lang="pl-PL"/>
        </a:p>
      </dgm:t>
    </dgm:pt>
    <dgm:pt modelId="{C7636216-AE9E-4EBD-8E16-5F6CA639E204}" type="pres">
      <dgm:prSet presAssocID="{7D628369-2C01-4523-AB0D-AE6302CAADF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E6E97C-8253-45CD-BF28-C58A63CFBAF8}" type="pres">
      <dgm:prSet presAssocID="{709B135B-2FC2-4100-9034-CABB610494F9}" presName="parTrans" presStyleLbl="bgSibTrans2D1" presStyleIdx="2" presStyleCnt="5"/>
      <dgm:spPr/>
      <dgm:t>
        <a:bodyPr/>
        <a:lstStyle/>
        <a:p>
          <a:endParaRPr lang="pl-PL"/>
        </a:p>
      </dgm:t>
    </dgm:pt>
    <dgm:pt modelId="{AA26F8AE-DCA3-4B9F-A389-3EAAA0A8BD8E}" type="pres">
      <dgm:prSet presAssocID="{93CD2B4E-ECF1-48C9-AA98-82F920C1E914}" presName="node" presStyleLbl="node1" presStyleIdx="2" presStyleCnt="5" custRadScaleRad="97252" custRadScaleInc="184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C3724C-A4CC-4609-97CA-16842E1BFB45}" type="pres">
      <dgm:prSet presAssocID="{DB167896-1141-4B81-A0BC-C34C7820BAE1}" presName="parTrans" presStyleLbl="bgSibTrans2D1" presStyleIdx="3" presStyleCnt="5"/>
      <dgm:spPr/>
      <dgm:t>
        <a:bodyPr/>
        <a:lstStyle/>
        <a:p>
          <a:endParaRPr lang="pl-PL"/>
        </a:p>
      </dgm:t>
    </dgm:pt>
    <dgm:pt modelId="{A367F57D-37E4-461B-BD1D-108C89BC47F4}" type="pres">
      <dgm:prSet presAssocID="{8E3F11DE-CEBD-42E1-98B3-18026B5331A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6BAB171-336F-4393-B633-04A1A80DB5CF}" type="pres">
      <dgm:prSet presAssocID="{BAC3D6F3-4C3D-4105-AF3F-AF811224C4EF}" presName="parTrans" presStyleLbl="bgSibTrans2D1" presStyleIdx="4" presStyleCnt="5"/>
      <dgm:spPr/>
      <dgm:t>
        <a:bodyPr/>
        <a:lstStyle/>
        <a:p>
          <a:endParaRPr lang="pl-PL"/>
        </a:p>
      </dgm:t>
    </dgm:pt>
    <dgm:pt modelId="{E40D54F7-81D1-4EEE-BCEF-3CECB11F6A89}" type="pres">
      <dgm:prSet presAssocID="{97D1A969-7B12-4692-A849-3E83A41A19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BD23CDA-936C-4066-9AAE-891EDA3348FD}" srcId="{1B6F1E94-944B-49A2-96EA-A6D3E0E8B775}" destId="{7D628369-2C01-4523-AB0D-AE6302CAADF3}" srcOrd="1" destOrd="0" parTransId="{7D3EACF6-6EED-4D98-8CED-E57AD2BD9D20}" sibTransId="{53A35317-46DE-4BC6-8D30-C4435DFFB64B}"/>
    <dgm:cxn modelId="{3D8510D0-6057-4BCB-80F1-C0FDE2875D04}" srcId="{1B6F1E94-944B-49A2-96EA-A6D3E0E8B775}" destId="{93CD2B4E-ECF1-48C9-AA98-82F920C1E914}" srcOrd="2" destOrd="0" parTransId="{709B135B-2FC2-4100-9034-CABB610494F9}" sibTransId="{45D23355-259C-4A27-960D-BD5F5F43BE7D}"/>
    <dgm:cxn modelId="{A12A8C20-58A8-4DAF-B06B-75956168D407}" type="presOf" srcId="{1B6F1E94-944B-49A2-96EA-A6D3E0E8B775}" destId="{17B890D0-9548-4FC0-8729-2F18F6740380}" srcOrd="0" destOrd="0" presId="urn:microsoft.com/office/officeart/2005/8/layout/radial4"/>
    <dgm:cxn modelId="{8B01A1C1-0C12-42F1-83F5-B64427E5D2E7}" type="presOf" srcId="{8E3F11DE-CEBD-42E1-98B3-18026B5331AD}" destId="{A367F57D-37E4-461B-BD1D-108C89BC47F4}" srcOrd="0" destOrd="0" presId="urn:microsoft.com/office/officeart/2005/8/layout/radial4"/>
    <dgm:cxn modelId="{ED74EE71-DA2F-4325-913B-17B1532B6E8B}" type="presOf" srcId="{7D628369-2C01-4523-AB0D-AE6302CAADF3}" destId="{C7636216-AE9E-4EBD-8E16-5F6CA639E204}" srcOrd="0" destOrd="0" presId="urn:microsoft.com/office/officeart/2005/8/layout/radial4"/>
    <dgm:cxn modelId="{6683CC46-C9AF-49B8-BFF9-198C780D8CB5}" type="presOf" srcId="{877ED8AD-25D8-42FF-B31A-9D7B6F98B246}" destId="{33EE3FDE-B28D-4371-9B97-138831FBA917}" srcOrd="0" destOrd="0" presId="urn:microsoft.com/office/officeart/2005/8/layout/radial4"/>
    <dgm:cxn modelId="{C98D93EB-577B-423E-95EE-F760594BF574}" type="presOf" srcId="{97D1A969-7B12-4692-A849-3E83A41A194A}" destId="{E40D54F7-81D1-4EEE-BCEF-3CECB11F6A89}" srcOrd="0" destOrd="0" presId="urn:microsoft.com/office/officeart/2005/8/layout/radial4"/>
    <dgm:cxn modelId="{16A7D854-3FD5-4B07-824C-AC12DDF9E25F}" type="presOf" srcId="{AA9F9019-F09F-4EB6-B11D-AEF8DA869A9F}" destId="{8DDD128B-E219-4E58-8894-9D36A36C8467}" srcOrd="0" destOrd="0" presId="urn:microsoft.com/office/officeart/2005/8/layout/radial4"/>
    <dgm:cxn modelId="{8A5FD3DB-B0AC-4DBD-944F-B8C3661A91C1}" type="presOf" srcId="{DC2375CE-99D6-4B9C-A490-F34F65724E9E}" destId="{4C336177-913E-47F6-94C9-CE73C6C2427B}" srcOrd="0" destOrd="0" presId="urn:microsoft.com/office/officeart/2005/8/layout/radial4"/>
    <dgm:cxn modelId="{090196AF-A5EF-4B8E-BEF8-CA579AB7D58F}" type="presOf" srcId="{BAC3D6F3-4C3D-4105-AF3F-AF811224C4EF}" destId="{B6BAB171-336F-4393-B633-04A1A80DB5CF}" srcOrd="0" destOrd="0" presId="urn:microsoft.com/office/officeart/2005/8/layout/radial4"/>
    <dgm:cxn modelId="{27C7CE52-00FF-45C1-AFA9-2BA7EFD2AE5C}" srcId="{1B6F1E94-944B-49A2-96EA-A6D3E0E8B775}" destId="{8E3F11DE-CEBD-42E1-98B3-18026B5331AD}" srcOrd="3" destOrd="0" parTransId="{DB167896-1141-4B81-A0BC-C34C7820BAE1}" sibTransId="{F2635E85-9BCF-4E76-832E-01776FA6529A}"/>
    <dgm:cxn modelId="{3A95304C-3F60-40D7-81EA-9DF3A4C9F756}" srcId="{1B6F1E94-944B-49A2-96EA-A6D3E0E8B775}" destId="{97D1A969-7B12-4692-A849-3E83A41A194A}" srcOrd="4" destOrd="0" parTransId="{BAC3D6F3-4C3D-4105-AF3F-AF811224C4EF}" sibTransId="{20E6CFB1-817E-4696-BB0D-600607E8416A}"/>
    <dgm:cxn modelId="{6E303C3D-25D7-429F-BE93-CE89D220BB51}" type="presOf" srcId="{93CD2B4E-ECF1-48C9-AA98-82F920C1E914}" destId="{AA26F8AE-DCA3-4B9F-A389-3EAAA0A8BD8E}" srcOrd="0" destOrd="0" presId="urn:microsoft.com/office/officeart/2005/8/layout/radial4"/>
    <dgm:cxn modelId="{5C1F4711-5978-4206-91FB-3FFFC386C9FA}" type="presOf" srcId="{7D3EACF6-6EED-4D98-8CED-E57AD2BD9D20}" destId="{0F8D8F92-CD49-472C-8C41-1D84E9350341}" srcOrd="0" destOrd="0" presId="urn:microsoft.com/office/officeart/2005/8/layout/radial4"/>
    <dgm:cxn modelId="{87378B0F-A47A-4A02-B7C4-0134B864EF24}" srcId="{1B6F1E94-944B-49A2-96EA-A6D3E0E8B775}" destId="{877ED8AD-25D8-42FF-B31A-9D7B6F98B246}" srcOrd="0" destOrd="0" parTransId="{AA9F9019-F09F-4EB6-B11D-AEF8DA869A9F}" sibTransId="{ADA9A719-CDC5-4F46-8BB7-11C08455FC78}"/>
    <dgm:cxn modelId="{1B7AA48B-290D-4920-9B7A-E5C38FDB3763}" srcId="{DC2375CE-99D6-4B9C-A490-F34F65724E9E}" destId="{1B6F1E94-944B-49A2-96EA-A6D3E0E8B775}" srcOrd="0" destOrd="0" parTransId="{2B2FD6ED-FF3B-4825-BC1E-018D5BE54C65}" sibTransId="{28F85A9E-8E07-44E7-8E5B-3CBAAB64A48C}"/>
    <dgm:cxn modelId="{E0B81972-D7D1-4F82-B25D-9A08AC5F1D7F}" type="presOf" srcId="{DB167896-1141-4B81-A0BC-C34C7820BAE1}" destId="{EDC3724C-A4CC-4609-97CA-16842E1BFB45}" srcOrd="0" destOrd="0" presId="urn:microsoft.com/office/officeart/2005/8/layout/radial4"/>
    <dgm:cxn modelId="{60F21E74-45B0-4AE4-83E7-B73449ABEE51}" type="presOf" srcId="{709B135B-2FC2-4100-9034-CABB610494F9}" destId="{95E6E97C-8253-45CD-BF28-C58A63CFBAF8}" srcOrd="0" destOrd="0" presId="urn:microsoft.com/office/officeart/2005/8/layout/radial4"/>
    <dgm:cxn modelId="{10E5DA63-FD31-4915-B366-2E4815B86840}" type="presParOf" srcId="{4C336177-913E-47F6-94C9-CE73C6C2427B}" destId="{17B890D0-9548-4FC0-8729-2F18F6740380}" srcOrd="0" destOrd="0" presId="urn:microsoft.com/office/officeart/2005/8/layout/radial4"/>
    <dgm:cxn modelId="{B98A7BE1-B42C-46C0-A1B8-13AF37497D24}" type="presParOf" srcId="{4C336177-913E-47F6-94C9-CE73C6C2427B}" destId="{8DDD128B-E219-4E58-8894-9D36A36C8467}" srcOrd="1" destOrd="0" presId="urn:microsoft.com/office/officeart/2005/8/layout/radial4"/>
    <dgm:cxn modelId="{93BE8B87-9354-4ACA-B56E-5AD76ED3DD3B}" type="presParOf" srcId="{4C336177-913E-47F6-94C9-CE73C6C2427B}" destId="{33EE3FDE-B28D-4371-9B97-138831FBA917}" srcOrd="2" destOrd="0" presId="urn:microsoft.com/office/officeart/2005/8/layout/radial4"/>
    <dgm:cxn modelId="{70808237-3E42-44F7-86B1-2559534B9EB3}" type="presParOf" srcId="{4C336177-913E-47F6-94C9-CE73C6C2427B}" destId="{0F8D8F92-CD49-472C-8C41-1D84E9350341}" srcOrd="3" destOrd="0" presId="urn:microsoft.com/office/officeart/2005/8/layout/radial4"/>
    <dgm:cxn modelId="{2F501C34-ED38-4839-9CFE-B347DFDBE814}" type="presParOf" srcId="{4C336177-913E-47F6-94C9-CE73C6C2427B}" destId="{C7636216-AE9E-4EBD-8E16-5F6CA639E204}" srcOrd="4" destOrd="0" presId="urn:microsoft.com/office/officeart/2005/8/layout/radial4"/>
    <dgm:cxn modelId="{77C7F937-16DD-4A66-B591-F0049B4A125D}" type="presParOf" srcId="{4C336177-913E-47F6-94C9-CE73C6C2427B}" destId="{95E6E97C-8253-45CD-BF28-C58A63CFBAF8}" srcOrd="5" destOrd="0" presId="urn:microsoft.com/office/officeart/2005/8/layout/radial4"/>
    <dgm:cxn modelId="{0AE9EED2-B1D6-4E1F-B2FC-D206350E4251}" type="presParOf" srcId="{4C336177-913E-47F6-94C9-CE73C6C2427B}" destId="{AA26F8AE-DCA3-4B9F-A389-3EAAA0A8BD8E}" srcOrd="6" destOrd="0" presId="urn:microsoft.com/office/officeart/2005/8/layout/radial4"/>
    <dgm:cxn modelId="{8C3059BA-330F-465F-90BB-B54A16B2611B}" type="presParOf" srcId="{4C336177-913E-47F6-94C9-CE73C6C2427B}" destId="{EDC3724C-A4CC-4609-97CA-16842E1BFB45}" srcOrd="7" destOrd="0" presId="urn:microsoft.com/office/officeart/2005/8/layout/radial4"/>
    <dgm:cxn modelId="{55114A48-83EB-481D-B2D0-1F9C90138699}" type="presParOf" srcId="{4C336177-913E-47F6-94C9-CE73C6C2427B}" destId="{A367F57D-37E4-461B-BD1D-108C89BC47F4}" srcOrd="8" destOrd="0" presId="urn:microsoft.com/office/officeart/2005/8/layout/radial4"/>
    <dgm:cxn modelId="{A1152F8E-40CF-4EA0-969B-6CD0A57413D6}" type="presParOf" srcId="{4C336177-913E-47F6-94C9-CE73C6C2427B}" destId="{B6BAB171-336F-4393-B633-04A1A80DB5CF}" srcOrd="9" destOrd="0" presId="urn:microsoft.com/office/officeart/2005/8/layout/radial4"/>
    <dgm:cxn modelId="{7220C48F-41AF-4AE3-8286-7D192D97121B}" type="presParOf" srcId="{4C336177-913E-47F6-94C9-CE73C6C2427B}" destId="{E40D54F7-81D1-4EEE-BCEF-3CECB11F6A89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2375CE-99D6-4B9C-A490-F34F65724E9E}" type="doc">
      <dgm:prSet loTypeId="urn:microsoft.com/office/officeart/2005/8/layout/radial4" loCatId="relationship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1B6F1E94-944B-49A2-96EA-A6D3E0E8B775}">
      <dgm:prSet phldrT="[Tekst]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pl-PL" dirty="0"/>
            <a:t>   </a:t>
          </a:r>
        </a:p>
      </dgm:t>
    </dgm:pt>
    <dgm:pt modelId="{2B2FD6ED-FF3B-4825-BC1E-018D5BE54C65}" type="parTrans" cxnId="{1B7AA48B-290D-4920-9B7A-E5C38FDB3763}">
      <dgm:prSet/>
      <dgm:spPr/>
      <dgm:t>
        <a:bodyPr/>
        <a:lstStyle/>
        <a:p>
          <a:endParaRPr lang="pl-PL"/>
        </a:p>
      </dgm:t>
    </dgm:pt>
    <dgm:pt modelId="{28F85A9E-8E07-44E7-8E5B-3CBAAB64A48C}" type="sibTrans" cxnId="{1B7AA48B-290D-4920-9B7A-E5C38FDB3763}">
      <dgm:prSet/>
      <dgm:spPr/>
      <dgm:t>
        <a:bodyPr/>
        <a:lstStyle/>
        <a:p>
          <a:endParaRPr lang="pl-PL"/>
        </a:p>
      </dgm:t>
    </dgm:pt>
    <dgm:pt modelId="{93CD2B4E-ECF1-48C9-AA98-82F920C1E914}">
      <dgm:prSet phldrT="[Tekst]" custT="1"/>
      <dgm:spPr/>
      <dgm:t>
        <a:bodyPr/>
        <a:lstStyle/>
        <a:p>
          <a:r>
            <a:rPr lang="pl-PL" sz="1600" dirty="0"/>
            <a:t>Starostwa</a:t>
          </a:r>
        </a:p>
        <a:p>
          <a:r>
            <a:rPr lang="pl-PL" sz="1600" dirty="0"/>
            <a:t>(pozwolenia wodnoprawne)</a:t>
          </a:r>
        </a:p>
      </dgm:t>
    </dgm:pt>
    <dgm:pt modelId="{709B135B-2FC2-4100-9034-CABB610494F9}" type="parTrans" cxnId="{3D8510D0-6057-4BCB-80F1-C0FDE2875D04}">
      <dgm:prSet/>
      <dgm:spPr/>
      <dgm:t>
        <a:bodyPr/>
        <a:lstStyle/>
        <a:p>
          <a:endParaRPr lang="pl-PL"/>
        </a:p>
      </dgm:t>
    </dgm:pt>
    <dgm:pt modelId="{45D23355-259C-4A27-960D-BD5F5F43BE7D}" type="sibTrans" cxnId="{3D8510D0-6057-4BCB-80F1-C0FDE2875D04}">
      <dgm:prSet/>
      <dgm:spPr/>
      <dgm:t>
        <a:bodyPr/>
        <a:lstStyle/>
        <a:p>
          <a:endParaRPr lang="pl-PL"/>
        </a:p>
      </dgm:t>
    </dgm:pt>
    <dgm:pt modelId="{8E3F11DE-CEBD-42E1-98B3-18026B5331AD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pl-PL" sz="1600" dirty="0"/>
            <a:t>Urzędy Marszałkowskie</a:t>
          </a:r>
        </a:p>
        <a:p>
          <a:pPr>
            <a:spcAft>
              <a:spcPts val="0"/>
            </a:spcAft>
          </a:pPr>
          <a:r>
            <a:rPr lang="pl-PL" sz="1600" dirty="0"/>
            <a:t>(pozwolenia wodnoprawne, opłaty)</a:t>
          </a:r>
        </a:p>
      </dgm:t>
    </dgm:pt>
    <dgm:pt modelId="{DB167896-1141-4B81-A0BC-C34C7820BAE1}" type="parTrans" cxnId="{27C7CE52-00FF-45C1-AFA9-2BA7EFD2AE5C}">
      <dgm:prSet/>
      <dgm:spPr/>
      <dgm:t>
        <a:bodyPr/>
        <a:lstStyle/>
        <a:p>
          <a:endParaRPr lang="pl-PL"/>
        </a:p>
      </dgm:t>
    </dgm:pt>
    <dgm:pt modelId="{F2635E85-9BCF-4E76-832E-01776FA6529A}" type="sibTrans" cxnId="{27C7CE52-00FF-45C1-AFA9-2BA7EFD2AE5C}">
      <dgm:prSet/>
      <dgm:spPr/>
      <dgm:t>
        <a:bodyPr/>
        <a:lstStyle/>
        <a:p>
          <a:endParaRPr lang="pl-PL"/>
        </a:p>
      </dgm:t>
    </dgm:pt>
    <dgm:pt modelId="{7D628369-2C01-4523-AB0D-AE6302CAADF3}">
      <dgm:prSet custT="1"/>
      <dgm:spPr/>
      <dgm:t>
        <a:bodyPr/>
        <a:lstStyle/>
        <a:p>
          <a:r>
            <a:rPr lang="pl-PL" sz="2400" dirty="0" err="1"/>
            <a:t>WZMiUW</a:t>
          </a:r>
          <a:endParaRPr lang="pl-PL" sz="2400" dirty="0"/>
        </a:p>
      </dgm:t>
    </dgm:pt>
    <dgm:pt modelId="{7D3EACF6-6EED-4D98-8CED-E57AD2BD9D20}" type="parTrans" cxnId="{BBD23CDA-936C-4066-9AAE-891EDA3348FD}">
      <dgm:prSet/>
      <dgm:spPr/>
      <dgm:t>
        <a:bodyPr/>
        <a:lstStyle/>
        <a:p>
          <a:endParaRPr lang="pl-PL"/>
        </a:p>
      </dgm:t>
    </dgm:pt>
    <dgm:pt modelId="{53A35317-46DE-4BC6-8D30-C4435DFFB64B}" type="sibTrans" cxnId="{BBD23CDA-936C-4066-9AAE-891EDA3348FD}">
      <dgm:prSet/>
      <dgm:spPr/>
      <dgm:t>
        <a:bodyPr/>
        <a:lstStyle/>
        <a:p>
          <a:endParaRPr lang="pl-PL"/>
        </a:p>
      </dgm:t>
    </dgm:pt>
    <dgm:pt modelId="{877ED8AD-25D8-42FF-B31A-9D7B6F98B246}">
      <dgm:prSet custT="1"/>
      <dgm:spPr/>
      <dgm:t>
        <a:bodyPr/>
        <a:lstStyle/>
        <a:p>
          <a:r>
            <a:rPr lang="pl-PL" sz="2400" dirty="0"/>
            <a:t>RZGW</a:t>
          </a:r>
          <a:endParaRPr lang="pl-PL" sz="2400" b="1" dirty="0"/>
        </a:p>
      </dgm:t>
    </dgm:pt>
    <dgm:pt modelId="{ADA9A719-CDC5-4F46-8BB7-11C08455FC78}" type="sibTrans" cxnId="{87378B0F-A47A-4A02-B7C4-0134B864EF24}">
      <dgm:prSet/>
      <dgm:spPr/>
      <dgm:t>
        <a:bodyPr/>
        <a:lstStyle/>
        <a:p>
          <a:endParaRPr lang="pl-PL"/>
        </a:p>
      </dgm:t>
    </dgm:pt>
    <dgm:pt modelId="{AA9F9019-F09F-4EB6-B11D-AEF8DA869A9F}" type="parTrans" cxnId="{87378B0F-A47A-4A02-B7C4-0134B864EF24}">
      <dgm:prSet/>
      <dgm:spPr/>
      <dgm:t>
        <a:bodyPr/>
        <a:lstStyle/>
        <a:p>
          <a:endParaRPr lang="pl-PL"/>
        </a:p>
      </dgm:t>
    </dgm:pt>
    <dgm:pt modelId="{4C336177-913E-47F6-94C9-CE73C6C2427B}" type="pres">
      <dgm:prSet presAssocID="{DC2375CE-99D6-4B9C-A490-F34F65724E9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7B890D0-9548-4FC0-8729-2F18F6740380}" type="pres">
      <dgm:prSet presAssocID="{1B6F1E94-944B-49A2-96EA-A6D3E0E8B775}" presName="centerShape" presStyleLbl="node0" presStyleIdx="0" presStyleCnt="1"/>
      <dgm:spPr/>
      <dgm:t>
        <a:bodyPr/>
        <a:lstStyle/>
        <a:p>
          <a:endParaRPr lang="pl-PL"/>
        </a:p>
      </dgm:t>
    </dgm:pt>
    <dgm:pt modelId="{8DDD128B-E219-4E58-8894-9D36A36C8467}" type="pres">
      <dgm:prSet presAssocID="{AA9F9019-F09F-4EB6-B11D-AEF8DA869A9F}" presName="parTrans" presStyleLbl="bgSibTrans2D1" presStyleIdx="0" presStyleCnt="4"/>
      <dgm:spPr/>
      <dgm:t>
        <a:bodyPr/>
        <a:lstStyle/>
        <a:p>
          <a:endParaRPr lang="pl-PL"/>
        </a:p>
      </dgm:t>
    </dgm:pt>
    <dgm:pt modelId="{33EE3FDE-B28D-4371-9B97-138831FBA917}" type="pres">
      <dgm:prSet presAssocID="{877ED8AD-25D8-42FF-B31A-9D7B6F98B246}" presName="node" presStyleLbl="node1" presStyleIdx="0" presStyleCnt="4" custRadScaleRad="102279" custRadScaleInc="1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8D8F92-CD49-472C-8C41-1D84E9350341}" type="pres">
      <dgm:prSet presAssocID="{7D3EACF6-6EED-4D98-8CED-E57AD2BD9D20}" presName="parTrans" presStyleLbl="bgSibTrans2D1" presStyleIdx="1" presStyleCnt="4"/>
      <dgm:spPr/>
      <dgm:t>
        <a:bodyPr/>
        <a:lstStyle/>
        <a:p>
          <a:endParaRPr lang="pl-PL"/>
        </a:p>
      </dgm:t>
    </dgm:pt>
    <dgm:pt modelId="{C7636216-AE9E-4EBD-8E16-5F6CA639E204}" type="pres">
      <dgm:prSet presAssocID="{7D628369-2C01-4523-AB0D-AE6302CAADF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E6E97C-8253-45CD-BF28-C58A63CFBAF8}" type="pres">
      <dgm:prSet presAssocID="{709B135B-2FC2-4100-9034-CABB610494F9}" presName="parTrans" presStyleLbl="bgSibTrans2D1" presStyleIdx="2" presStyleCnt="4"/>
      <dgm:spPr/>
      <dgm:t>
        <a:bodyPr/>
        <a:lstStyle/>
        <a:p>
          <a:endParaRPr lang="pl-PL"/>
        </a:p>
      </dgm:t>
    </dgm:pt>
    <dgm:pt modelId="{AA26F8AE-DCA3-4B9F-A389-3EAAA0A8BD8E}" type="pres">
      <dgm:prSet presAssocID="{93CD2B4E-ECF1-48C9-AA98-82F920C1E914}" presName="node" presStyleLbl="node1" presStyleIdx="2" presStyleCnt="4" custRadScaleRad="102602" custRadScaleInc="-297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C3724C-A4CC-4609-97CA-16842E1BFB45}" type="pres">
      <dgm:prSet presAssocID="{DB167896-1141-4B81-A0BC-C34C7820BAE1}" presName="parTrans" presStyleLbl="bgSibTrans2D1" presStyleIdx="3" presStyleCnt="4"/>
      <dgm:spPr/>
      <dgm:t>
        <a:bodyPr/>
        <a:lstStyle/>
        <a:p>
          <a:endParaRPr lang="pl-PL"/>
        </a:p>
      </dgm:t>
    </dgm:pt>
    <dgm:pt modelId="{A367F57D-37E4-461B-BD1D-108C89BC47F4}" type="pres">
      <dgm:prSet presAssocID="{8E3F11DE-CEBD-42E1-98B3-18026B5331A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BD23CDA-936C-4066-9AAE-891EDA3348FD}" srcId="{1B6F1E94-944B-49A2-96EA-A6D3E0E8B775}" destId="{7D628369-2C01-4523-AB0D-AE6302CAADF3}" srcOrd="1" destOrd="0" parTransId="{7D3EACF6-6EED-4D98-8CED-E57AD2BD9D20}" sibTransId="{53A35317-46DE-4BC6-8D30-C4435DFFB64B}"/>
    <dgm:cxn modelId="{3D8510D0-6057-4BCB-80F1-C0FDE2875D04}" srcId="{1B6F1E94-944B-49A2-96EA-A6D3E0E8B775}" destId="{93CD2B4E-ECF1-48C9-AA98-82F920C1E914}" srcOrd="2" destOrd="0" parTransId="{709B135B-2FC2-4100-9034-CABB610494F9}" sibTransId="{45D23355-259C-4A27-960D-BD5F5F43BE7D}"/>
    <dgm:cxn modelId="{A12A8C20-58A8-4DAF-B06B-75956168D407}" type="presOf" srcId="{1B6F1E94-944B-49A2-96EA-A6D3E0E8B775}" destId="{17B890D0-9548-4FC0-8729-2F18F6740380}" srcOrd="0" destOrd="0" presId="urn:microsoft.com/office/officeart/2005/8/layout/radial4"/>
    <dgm:cxn modelId="{8B01A1C1-0C12-42F1-83F5-B64427E5D2E7}" type="presOf" srcId="{8E3F11DE-CEBD-42E1-98B3-18026B5331AD}" destId="{A367F57D-37E4-461B-BD1D-108C89BC47F4}" srcOrd="0" destOrd="0" presId="urn:microsoft.com/office/officeart/2005/8/layout/radial4"/>
    <dgm:cxn modelId="{ED74EE71-DA2F-4325-913B-17B1532B6E8B}" type="presOf" srcId="{7D628369-2C01-4523-AB0D-AE6302CAADF3}" destId="{C7636216-AE9E-4EBD-8E16-5F6CA639E204}" srcOrd="0" destOrd="0" presId="urn:microsoft.com/office/officeart/2005/8/layout/radial4"/>
    <dgm:cxn modelId="{6683CC46-C9AF-49B8-BFF9-198C780D8CB5}" type="presOf" srcId="{877ED8AD-25D8-42FF-B31A-9D7B6F98B246}" destId="{33EE3FDE-B28D-4371-9B97-138831FBA917}" srcOrd="0" destOrd="0" presId="urn:microsoft.com/office/officeart/2005/8/layout/radial4"/>
    <dgm:cxn modelId="{16A7D854-3FD5-4B07-824C-AC12DDF9E25F}" type="presOf" srcId="{AA9F9019-F09F-4EB6-B11D-AEF8DA869A9F}" destId="{8DDD128B-E219-4E58-8894-9D36A36C8467}" srcOrd="0" destOrd="0" presId="urn:microsoft.com/office/officeart/2005/8/layout/radial4"/>
    <dgm:cxn modelId="{8A5FD3DB-B0AC-4DBD-944F-B8C3661A91C1}" type="presOf" srcId="{DC2375CE-99D6-4B9C-A490-F34F65724E9E}" destId="{4C336177-913E-47F6-94C9-CE73C6C2427B}" srcOrd="0" destOrd="0" presId="urn:microsoft.com/office/officeart/2005/8/layout/radial4"/>
    <dgm:cxn modelId="{27C7CE52-00FF-45C1-AFA9-2BA7EFD2AE5C}" srcId="{1B6F1E94-944B-49A2-96EA-A6D3E0E8B775}" destId="{8E3F11DE-CEBD-42E1-98B3-18026B5331AD}" srcOrd="3" destOrd="0" parTransId="{DB167896-1141-4B81-A0BC-C34C7820BAE1}" sibTransId="{F2635E85-9BCF-4E76-832E-01776FA6529A}"/>
    <dgm:cxn modelId="{6E303C3D-25D7-429F-BE93-CE89D220BB51}" type="presOf" srcId="{93CD2B4E-ECF1-48C9-AA98-82F920C1E914}" destId="{AA26F8AE-DCA3-4B9F-A389-3EAAA0A8BD8E}" srcOrd="0" destOrd="0" presId="urn:microsoft.com/office/officeart/2005/8/layout/radial4"/>
    <dgm:cxn modelId="{5C1F4711-5978-4206-91FB-3FFFC386C9FA}" type="presOf" srcId="{7D3EACF6-6EED-4D98-8CED-E57AD2BD9D20}" destId="{0F8D8F92-CD49-472C-8C41-1D84E9350341}" srcOrd="0" destOrd="0" presId="urn:microsoft.com/office/officeart/2005/8/layout/radial4"/>
    <dgm:cxn modelId="{87378B0F-A47A-4A02-B7C4-0134B864EF24}" srcId="{1B6F1E94-944B-49A2-96EA-A6D3E0E8B775}" destId="{877ED8AD-25D8-42FF-B31A-9D7B6F98B246}" srcOrd="0" destOrd="0" parTransId="{AA9F9019-F09F-4EB6-B11D-AEF8DA869A9F}" sibTransId="{ADA9A719-CDC5-4F46-8BB7-11C08455FC78}"/>
    <dgm:cxn modelId="{E0B81972-D7D1-4F82-B25D-9A08AC5F1D7F}" type="presOf" srcId="{DB167896-1141-4B81-A0BC-C34C7820BAE1}" destId="{EDC3724C-A4CC-4609-97CA-16842E1BFB45}" srcOrd="0" destOrd="0" presId="urn:microsoft.com/office/officeart/2005/8/layout/radial4"/>
    <dgm:cxn modelId="{1B7AA48B-290D-4920-9B7A-E5C38FDB3763}" srcId="{DC2375CE-99D6-4B9C-A490-F34F65724E9E}" destId="{1B6F1E94-944B-49A2-96EA-A6D3E0E8B775}" srcOrd="0" destOrd="0" parTransId="{2B2FD6ED-FF3B-4825-BC1E-018D5BE54C65}" sibTransId="{28F85A9E-8E07-44E7-8E5B-3CBAAB64A48C}"/>
    <dgm:cxn modelId="{60F21E74-45B0-4AE4-83E7-B73449ABEE51}" type="presOf" srcId="{709B135B-2FC2-4100-9034-CABB610494F9}" destId="{95E6E97C-8253-45CD-BF28-C58A63CFBAF8}" srcOrd="0" destOrd="0" presId="urn:microsoft.com/office/officeart/2005/8/layout/radial4"/>
    <dgm:cxn modelId="{10E5DA63-FD31-4915-B366-2E4815B86840}" type="presParOf" srcId="{4C336177-913E-47F6-94C9-CE73C6C2427B}" destId="{17B890D0-9548-4FC0-8729-2F18F6740380}" srcOrd="0" destOrd="0" presId="urn:microsoft.com/office/officeart/2005/8/layout/radial4"/>
    <dgm:cxn modelId="{B98A7BE1-B42C-46C0-A1B8-13AF37497D24}" type="presParOf" srcId="{4C336177-913E-47F6-94C9-CE73C6C2427B}" destId="{8DDD128B-E219-4E58-8894-9D36A36C8467}" srcOrd="1" destOrd="0" presId="urn:microsoft.com/office/officeart/2005/8/layout/radial4"/>
    <dgm:cxn modelId="{93BE8B87-9354-4ACA-B56E-5AD76ED3DD3B}" type="presParOf" srcId="{4C336177-913E-47F6-94C9-CE73C6C2427B}" destId="{33EE3FDE-B28D-4371-9B97-138831FBA917}" srcOrd="2" destOrd="0" presId="urn:microsoft.com/office/officeart/2005/8/layout/radial4"/>
    <dgm:cxn modelId="{70808237-3E42-44F7-86B1-2559534B9EB3}" type="presParOf" srcId="{4C336177-913E-47F6-94C9-CE73C6C2427B}" destId="{0F8D8F92-CD49-472C-8C41-1D84E9350341}" srcOrd="3" destOrd="0" presId="urn:microsoft.com/office/officeart/2005/8/layout/radial4"/>
    <dgm:cxn modelId="{2F501C34-ED38-4839-9CFE-B347DFDBE814}" type="presParOf" srcId="{4C336177-913E-47F6-94C9-CE73C6C2427B}" destId="{C7636216-AE9E-4EBD-8E16-5F6CA639E204}" srcOrd="4" destOrd="0" presId="urn:microsoft.com/office/officeart/2005/8/layout/radial4"/>
    <dgm:cxn modelId="{77C7F937-16DD-4A66-B591-F0049B4A125D}" type="presParOf" srcId="{4C336177-913E-47F6-94C9-CE73C6C2427B}" destId="{95E6E97C-8253-45CD-BF28-C58A63CFBAF8}" srcOrd="5" destOrd="0" presId="urn:microsoft.com/office/officeart/2005/8/layout/radial4"/>
    <dgm:cxn modelId="{0AE9EED2-B1D6-4E1F-B2FC-D206350E4251}" type="presParOf" srcId="{4C336177-913E-47F6-94C9-CE73C6C2427B}" destId="{AA26F8AE-DCA3-4B9F-A389-3EAAA0A8BD8E}" srcOrd="6" destOrd="0" presId="urn:microsoft.com/office/officeart/2005/8/layout/radial4"/>
    <dgm:cxn modelId="{8C3059BA-330F-465F-90BB-B54A16B2611B}" type="presParOf" srcId="{4C336177-913E-47F6-94C9-CE73C6C2427B}" destId="{EDC3724C-A4CC-4609-97CA-16842E1BFB45}" srcOrd="7" destOrd="0" presId="urn:microsoft.com/office/officeart/2005/8/layout/radial4"/>
    <dgm:cxn modelId="{55114A48-83EB-481D-B2D0-1F9C90138699}" type="presParOf" srcId="{4C336177-913E-47F6-94C9-CE73C6C2427B}" destId="{A367F57D-37E4-461B-BD1D-108C89BC47F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E08906-D986-4B7F-9ED0-A3D979EAF5A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78E46C4-0956-4A3E-AD0F-DE0DA8A49E54}">
      <dgm:prSet phldrT="[Tekst]"/>
      <dgm:spPr>
        <a:solidFill>
          <a:srgbClr val="18608B"/>
        </a:solidFill>
      </dgm:spPr>
      <dgm:t>
        <a:bodyPr/>
        <a:lstStyle/>
        <a:p>
          <a:r>
            <a:rPr lang="pl-PL" dirty="0"/>
            <a:t>KZGW</a:t>
          </a:r>
        </a:p>
      </dgm:t>
    </dgm:pt>
    <dgm:pt modelId="{6F11BC26-9716-435D-A142-A0AAF1D9BB49}" type="parTrans" cxnId="{D2E99666-2463-43D9-ADB5-E2A20ECD978F}">
      <dgm:prSet/>
      <dgm:spPr/>
      <dgm:t>
        <a:bodyPr/>
        <a:lstStyle/>
        <a:p>
          <a:endParaRPr lang="pl-PL"/>
        </a:p>
      </dgm:t>
    </dgm:pt>
    <dgm:pt modelId="{E28C6685-4F4D-411D-A708-651E5C19C539}" type="sibTrans" cxnId="{D2E99666-2463-43D9-ADB5-E2A20ECD978F}">
      <dgm:prSet/>
      <dgm:spPr>
        <a:solidFill>
          <a:srgbClr val="18608B"/>
        </a:solidFill>
      </dgm:spPr>
      <dgm:t>
        <a:bodyPr/>
        <a:lstStyle/>
        <a:p>
          <a:endParaRPr lang="pl-PL"/>
        </a:p>
      </dgm:t>
    </dgm:pt>
    <dgm:pt modelId="{794F9D68-28C2-4842-ADBE-02FC4A691FBE}">
      <dgm:prSet phldrT="[Tekst]"/>
      <dgm:spPr>
        <a:solidFill>
          <a:srgbClr val="18608B"/>
        </a:solidFill>
      </dgm:spPr>
      <dgm:t>
        <a:bodyPr/>
        <a:lstStyle/>
        <a:p>
          <a:r>
            <a:rPr lang="pl-PL" dirty="0"/>
            <a:t>11</a:t>
          </a:r>
        </a:p>
        <a:p>
          <a:r>
            <a:rPr lang="pl-PL" dirty="0"/>
            <a:t>RZGW</a:t>
          </a:r>
        </a:p>
      </dgm:t>
    </dgm:pt>
    <dgm:pt modelId="{5618EA32-F2C2-4404-BE7F-5430F29F0359}" type="parTrans" cxnId="{A2B02110-C638-41E6-BAC5-C5E7CACB930D}">
      <dgm:prSet/>
      <dgm:spPr/>
      <dgm:t>
        <a:bodyPr/>
        <a:lstStyle/>
        <a:p>
          <a:endParaRPr lang="pl-PL"/>
        </a:p>
      </dgm:t>
    </dgm:pt>
    <dgm:pt modelId="{467680AB-B894-495F-A433-22557D18D437}" type="sibTrans" cxnId="{A2B02110-C638-41E6-BAC5-C5E7CACB930D}">
      <dgm:prSet/>
      <dgm:spPr>
        <a:solidFill>
          <a:srgbClr val="18608B"/>
        </a:solidFill>
      </dgm:spPr>
      <dgm:t>
        <a:bodyPr/>
        <a:lstStyle/>
        <a:p>
          <a:endParaRPr lang="pl-PL"/>
        </a:p>
      </dgm:t>
    </dgm:pt>
    <dgm:pt modelId="{AFA66BA5-87E8-4AC4-8C6E-AB4EA4C3147F}">
      <dgm:prSet phldrT="[Tekst]"/>
      <dgm:spPr>
        <a:solidFill>
          <a:srgbClr val="18608B"/>
        </a:solidFill>
      </dgm:spPr>
      <dgm:t>
        <a:bodyPr/>
        <a:lstStyle/>
        <a:p>
          <a:r>
            <a:rPr lang="pl-PL"/>
            <a:t>50 </a:t>
          </a:r>
          <a:r>
            <a:rPr lang="pl-PL" dirty="0"/>
            <a:t>Zarządów Zlewni</a:t>
          </a:r>
        </a:p>
      </dgm:t>
    </dgm:pt>
    <dgm:pt modelId="{A990D7E3-31BA-45FC-81F7-8D96FA347CB1}" type="parTrans" cxnId="{2FDE4426-BD99-408C-981C-42AF33B10C6C}">
      <dgm:prSet/>
      <dgm:spPr/>
      <dgm:t>
        <a:bodyPr/>
        <a:lstStyle/>
        <a:p>
          <a:endParaRPr lang="pl-PL"/>
        </a:p>
      </dgm:t>
    </dgm:pt>
    <dgm:pt modelId="{53C4396A-BF77-4372-B859-271A0F59D796}" type="sibTrans" cxnId="{2FDE4426-BD99-408C-981C-42AF33B10C6C}">
      <dgm:prSet/>
      <dgm:spPr>
        <a:solidFill>
          <a:srgbClr val="18608B"/>
        </a:solidFill>
      </dgm:spPr>
      <dgm:t>
        <a:bodyPr/>
        <a:lstStyle/>
        <a:p>
          <a:endParaRPr lang="pl-PL"/>
        </a:p>
      </dgm:t>
    </dgm:pt>
    <dgm:pt modelId="{A71ED7A1-4BD8-421A-8A87-6EC5D72E42C2}">
      <dgm:prSet/>
      <dgm:spPr>
        <a:solidFill>
          <a:srgbClr val="18608B"/>
        </a:solidFill>
      </dgm:spPr>
      <dgm:t>
        <a:bodyPr/>
        <a:lstStyle/>
        <a:p>
          <a:r>
            <a:rPr lang="pl-PL" dirty="0"/>
            <a:t>330 Nadzorów Wodnych</a:t>
          </a:r>
        </a:p>
      </dgm:t>
    </dgm:pt>
    <dgm:pt modelId="{308BE13E-E6AA-4DA7-BD56-9E3CF0287463}" type="parTrans" cxnId="{19208E85-9CB7-4D6C-8FF1-C81FC6E1D195}">
      <dgm:prSet/>
      <dgm:spPr/>
      <dgm:t>
        <a:bodyPr/>
        <a:lstStyle/>
        <a:p>
          <a:endParaRPr lang="pl-PL"/>
        </a:p>
      </dgm:t>
    </dgm:pt>
    <dgm:pt modelId="{F4EC84BC-7D42-46D5-88FB-D99A6CE87838}" type="sibTrans" cxnId="{19208E85-9CB7-4D6C-8FF1-C81FC6E1D195}">
      <dgm:prSet/>
      <dgm:spPr/>
      <dgm:t>
        <a:bodyPr/>
        <a:lstStyle/>
        <a:p>
          <a:endParaRPr lang="pl-PL"/>
        </a:p>
      </dgm:t>
    </dgm:pt>
    <dgm:pt modelId="{B77406BF-A1B1-476E-823F-DFDDAF700F63}" type="pres">
      <dgm:prSet presAssocID="{C7E08906-D986-4B7F-9ED0-A3D979EAF5A7}" presName="Name0" presStyleCnt="0">
        <dgm:presLayoutVars>
          <dgm:dir/>
          <dgm:resizeHandles val="exact"/>
        </dgm:presLayoutVars>
      </dgm:prSet>
      <dgm:spPr/>
    </dgm:pt>
    <dgm:pt modelId="{729218EE-8C49-4A30-A21C-7EF51A5EE112}" type="pres">
      <dgm:prSet presAssocID="{B78E46C4-0956-4A3E-AD0F-DE0DA8A49E5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1A0FBB0-793B-497B-BE6A-8E44AB0CFC70}" type="pres">
      <dgm:prSet presAssocID="{E28C6685-4F4D-411D-A708-651E5C19C539}" presName="sibTrans" presStyleLbl="sibTrans2D1" presStyleIdx="0" presStyleCnt="3"/>
      <dgm:spPr/>
      <dgm:t>
        <a:bodyPr/>
        <a:lstStyle/>
        <a:p>
          <a:endParaRPr lang="pl-PL"/>
        </a:p>
      </dgm:t>
    </dgm:pt>
    <dgm:pt modelId="{D49B92ED-4B85-4D99-B70F-926A3F69900E}" type="pres">
      <dgm:prSet presAssocID="{E28C6685-4F4D-411D-A708-651E5C19C539}" presName="connectorText" presStyleLbl="sibTrans2D1" presStyleIdx="0" presStyleCnt="3"/>
      <dgm:spPr/>
      <dgm:t>
        <a:bodyPr/>
        <a:lstStyle/>
        <a:p>
          <a:endParaRPr lang="pl-PL"/>
        </a:p>
      </dgm:t>
    </dgm:pt>
    <dgm:pt modelId="{C98DA556-15EC-407B-9A3F-9A8A37FE1486}" type="pres">
      <dgm:prSet presAssocID="{794F9D68-28C2-4842-ADBE-02FC4A691FB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8EF3A3B-E5FC-4CF5-AF5F-B27108ABC8D7}" type="pres">
      <dgm:prSet presAssocID="{467680AB-B894-495F-A433-22557D18D437}" presName="sibTrans" presStyleLbl="sibTrans2D1" presStyleIdx="1" presStyleCnt="3"/>
      <dgm:spPr/>
      <dgm:t>
        <a:bodyPr/>
        <a:lstStyle/>
        <a:p>
          <a:endParaRPr lang="pl-PL"/>
        </a:p>
      </dgm:t>
    </dgm:pt>
    <dgm:pt modelId="{B153899D-DEAF-47BF-A4E8-25E23915C1C2}" type="pres">
      <dgm:prSet presAssocID="{467680AB-B894-495F-A433-22557D18D437}" presName="connectorText" presStyleLbl="sibTrans2D1" presStyleIdx="1" presStyleCnt="3"/>
      <dgm:spPr/>
      <dgm:t>
        <a:bodyPr/>
        <a:lstStyle/>
        <a:p>
          <a:endParaRPr lang="pl-PL"/>
        </a:p>
      </dgm:t>
    </dgm:pt>
    <dgm:pt modelId="{71DF16E5-DFF1-476B-B1B4-EB440115812B}" type="pres">
      <dgm:prSet presAssocID="{AFA66BA5-87E8-4AC4-8C6E-AB4EA4C3147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CE5C66C-5513-43BB-9456-284915293285}" type="pres">
      <dgm:prSet presAssocID="{53C4396A-BF77-4372-B859-271A0F59D796}" presName="sibTrans" presStyleLbl="sibTrans2D1" presStyleIdx="2" presStyleCnt="3"/>
      <dgm:spPr/>
      <dgm:t>
        <a:bodyPr/>
        <a:lstStyle/>
        <a:p>
          <a:endParaRPr lang="pl-PL"/>
        </a:p>
      </dgm:t>
    </dgm:pt>
    <dgm:pt modelId="{54B7D435-3073-4A41-B967-1071F2DF193D}" type="pres">
      <dgm:prSet presAssocID="{53C4396A-BF77-4372-B859-271A0F59D796}" presName="connectorText" presStyleLbl="sibTrans2D1" presStyleIdx="2" presStyleCnt="3"/>
      <dgm:spPr/>
      <dgm:t>
        <a:bodyPr/>
        <a:lstStyle/>
        <a:p>
          <a:endParaRPr lang="pl-PL"/>
        </a:p>
      </dgm:t>
    </dgm:pt>
    <dgm:pt modelId="{99D3D4F8-8616-4E42-BFAB-7C563FB01A36}" type="pres">
      <dgm:prSet presAssocID="{A71ED7A1-4BD8-421A-8A87-6EC5D72E42C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2E99666-2463-43D9-ADB5-E2A20ECD978F}" srcId="{C7E08906-D986-4B7F-9ED0-A3D979EAF5A7}" destId="{B78E46C4-0956-4A3E-AD0F-DE0DA8A49E54}" srcOrd="0" destOrd="0" parTransId="{6F11BC26-9716-435D-A142-A0AAF1D9BB49}" sibTransId="{E28C6685-4F4D-411D-A708-651E5C19C539}"/>
    <dgm:cxn modelId="{6D0A3CB2-3926-426B-806D-D8C7D32512DC}" type="presOf" srcId="{C7E08906-D986-4B7F-9ED0-A3D979EAF5A7}" destId="{B77406BF-A1B1-476E-823F-DFDDAF700F63}" srcOrd="0" destOrd="0" presId="urn:microsoft.com/office/officeart/2005/8/layout/process1"/>
    <dgm:cxn modelId="{A2B02110-C638-41E6-BAC5-C5E7CACB930D}" srcId="{C7E08906-D986-4B7F-9ED0-A3D979EAF5A7}" destId="{794F9D68-28C2-4842-ADBE-02FC4A691FBE}" srcOrd="1" destOrd="0" parTransId="{5618EA32-F2C2-4404-BE7F-5430F29F0359}" sibTransId="{467680AB-B894-495F-A433-22557D18D437}"/>
    <dgm:cxn modelId="{DCFEF5A4-D4B5-4EDF-B1EF-6B9594B6DBA8}" type="presOf" srcId="{E28C6685-4F4D-411D-A708-651E5C19C539}" destId="{61A0FBB0-793B-497B-BE6A-8E44AB0CFC70}" srcOrd="0" destOrd="0" presId="urn:microsoft.com/office/officeart/2005/8/layout/process1"/>
    <dgm:cxn modelId="{F16A2A05-F47A-4C64-ACB1-F7FE9872CEB5}" type="presOf" srcId="{B78E46C4-0956-4A3E-AD0F-DE0DA8A49E54}" destId="{729218EE-8C49-4A30-A21C-7EF51A5EE112}" srcOrd="0" destOrd="0" presId="urn:microsoft.com/office/officeart/2005/8/layout/process1"/>
    <dgm:cxn modelId="{439D8CA7-4FF0-464C-A685-0B7BBF6C78AD}" type="presOf" srcId="{A71ED7A1-4BD8-421A-8A87-6EC5D72E42C2}" destId="{99D3D4F8-8616-4E42-BFAB-7C563FB01A36}" srcOrd="0" destOrd="0" presId="urn:microsoft.com/office/officeart/2005/8/layout/process1"/>
    <dgm:cxn modelId="{2FDE4426-BD99-408C-981C-42AF33B10C6C}" srcId="{C7E08906-D986-4B7F-9ED0-A3D979EAF5A7}" destId="{AFA66BA5-87E8-4AC4-8C6E-AB4EA4C3147F}" srcOrd="2" destOrd="0" parTransId="{A990D7E3-31BA-45FC-81F7-8D96FA347CB1}" sibTransId="{53C4396A-BF77-4372-B859-271A0F59D796}"/>
    <dgm:cxn modelId="{5CFEDC65-E31A-49CB-9473-E551AF8F3E5E}" type="presOf" srcId="{53C4396A-BF77-4372-B859-271A0F59D796}" destId="{6CE5C66C-5513-43BB-9456-284915293285}" srcOrd="0" destOrd="0" presId="urn:microsoft.com/office/officeart/2005/8/layout/process1"/>
    <dgm:cxn modelId="{3677FC3B-2B66-4999-A06B-C4ABFE01C458}" type="presOf" srcId="{E28C6685-4F4D-411D-A708-651E5C19C539}" destId="{D49B92ED-4B85-4D99-B70F-926A3F69900E}" srcOrd="1" destOrd="0" presId="urn:microsoft.com/office/officeart/2005/8/layout/process1"/>
    <dgm:cxn modelId="{705FFDC0-06CD-4B17-9218-56F08A3F9D14}" type="presOf" srcId="{794F9D68-28C2-4842-ADBE-02FC4A691FBE}" destId="{C98DA556-15EC-407B-9A3F-9A8A37FE1486}" srcOrd="0" destOrd="0" presId="urn:microsoft.com/office/officeart/2005/8/layout/process1"/>
    <dgm:cxn modelId="{95B98742-BF82-4F3C-ACDE-0E090B60D630}" type="presOf" srcId="{467680AB-B894-495F-A433-22557D18D437}" destId="{B153899D-DEAF-47BF-A4E8-25E23915C1C2}" srcOrd="1" destOrd="0" presId="urn:microsoft.com/office/officeart/2005/8/layout/process1"/>
    <dgm:cxn modelId="{19208E85-9CB7-4D6C-8FF1-C81FC6E1D195}" srcId="{C7E08906-D986-4B7F-9ED0-A3D979EAF5A7}" destId="{A71ED7A1-4BD8-421A-8A87-6EC5D72E42C2}" srcOrd="3" destOrd="0" parTransId="{308BE13E-E6AA-4DA7-BD56-9E3CF0287463}" sibTransId="{F4EC84BC-7D42-46D5-88FB-D99A6CE87838}"/>
    <dgm:cxn modelId="{34623D8E-61B2-494F-B1CC-0911DCD055EE}" type="presOf" srcId="{467680AB-B894-495F-A433-22557D18D437}" destId="{28EF3A3B-E5FC-4CF5-AF5F-B27108ABC8D7}" srcOrd="0" destOrd="0" presId="urn:microsoft.com/office/officeart/2005/8/layout/process1"/>
    <dgm:cxn modelId="{EB4EBB30-FFE8-48AA-9E39-E666C761D08B}" type="presOf" srcId="{AFA66BA5-87E8-4AC4-8C6E-AB4EA4C3147F}" destId="{71DF16E5-DFF1-476B-B1B4-EB440115812B}" srcOrd="0" destOrd="0" presId="urn:microsoft.com/office/officeart/2005/8/layout/process1"/>
    <dgm:cxn modelId="{42D3FE13-B3E3-4D2E-84BA-42AE6C38D6CD}" type="presOf" srcId="{53C4396A-BF77-4372-B859-271A0F59D796}" destId="{54B7D435-3073-4A41-B967-1071F2DF193D}" srcOrd="1" destOrd="0" presId="urn:microsoft.com/office/officeart/2005/8/layout/process1"/>
    <dgm:cxn modelId="{38A19756-EBC6-4292-9B25-8FAA2016A23C}" type="presParOf" srcId="{B77406BF-A1B1-476E-823F-DFDDAF700F63}" destId="{729218EE-8C49-4A30-A21C-7EF51A5EE112}" srcOrd="0" destOrd="0" presId="urn:microsoft.com/office/officeart/2005/8/layout/process1"/>
    <dgm:cxn modelId="{237A7339-F095-46E8-9B0B-F27FFBC441F6}" type="presParOf" srcId="{B77406BF-A1B1-476E-823F-DFDDAF700F63}" destId="{61A0FBB0-793B-497B-BE6A-8E44AB0CFC70}" srcOrd="1" destOrd="0" presId="urn:microsoft.com/office/officeart/2005/8/layout/process1"/>
    <dgm:cxn modelId="{C0C4839E-5F3E-4379-9A45-503CE3E85860}" type="presParOf" srcId="{61A0FBB0-793B-497B-BE6A-8E44AB0CFC70}" destId="{D49B92ED-4B85-4D99-B70F-926A3F69900E}" srcOrd="0" destOrd="0" presId="urn:microsoft.com/office/officeart/2005/8/layout/process1"/>
    <dgm:cxn modelId="{A8582346-E761-4E15-989F-00E1964F60D0}" type="presParOf" srcId="{B77406BF-A1B1-476E-823F-DFDDAF700F63}" destId="{C98DA556-15EC-407B-9A3F-9A8A37FE1486}" srcOrd="2" destOrd="0" presId="urn:microsoft.com/office/officeart/2005/8/layout/process1"/>
    <dgm:cxn modelId="{7C8302AC-ED28-4FEC-A881-55265DF7668B}" type="presParOf" srcId="{B77406BF-A1B1-476E-823F-DFDDAF700F63}" destId="{28EF3A3B-E5FC-4CF5-AF5F-B27108ABC8D7}" srcOrd="3" destOrd="0" presId="urn:microsoft.com/office/officeart/2005/8/layout/process1"/>
    <dgm:cxn modelId="{EA93614D-65D9-4B7B-A889-0E37AA517CCB}" type="presParOf" srcId="{28EF3A3B-E5FC-4CF5-AF5F-B27108ABC8D7}" destId="{B153899D-DEAF-47BF-A4E8-25E23915C1C2}" srcOrd="0" destOrd="0" presId="urn:microsoft.com/office/officeart/2005/8/layout/process1"/>
    <dgm:cxn modelId="{DEC8ECC1-AC77-4E39-BD04-B2D692E9332F}" type="presParOf" srcId="{B77406BF-A1B1-476E-823F-DFDDAF700F63}" destId="{71DF16E5-DFF1-476B-B1B4-EB440115812B}" srcOrd="4" destOrd="0" presId="urn:microsoft.com/office/officeart/2005/8/layout/process1"/>
    <dgm:cxn modelId="{88BB73C3-D775-41C2-85FA-6A286C382ECD}" type="presParOf" srcId="{B77406BF-A1B1-476E-823F-DFDDAF700F63}" destId="{6CE5C66C-5513-43BB-9456-284915293285}" srcOrd="5" destOrd="0" presId="urn:microsoft.com/office/officeart/2005/8/layout/process1"/>
    <dgm:cxn modelId="{8E4CDA14-F1AD-4A39-8734-816919035094}" type="presParOf" srcId="{6CE5C66C-5513-43BB-9456-284915293285}" destId="{54B7D435-3073-4A41-B967-1071F2DF193D}" srcOrd="0" destOrd="0" presId="urn:microsoft.com/office/officeart/2005/8/layout/process1"/>
    <dgm:cxn modelId="{15769651-DB9C-48C6-965E-541B1003F94D}" type="presParOf" srcId="{B77406BF-A1B1-476E-823F-DFDDAF700F63}" destId="{99D3D4F8-8616-4E42-BFAB-7C563FB01A3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45D1DF-53E2-4A19-A3B8-A26032F6660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5F4F4C1-0090-40E4-9CD4-06AFF5ABC41C}">
      <dgm:prSet phldrT="[Tekst]"/>
      <dgm:spPr/>
      <dgm:t>
        <a:bodyPr/>
        <a:lstStyle/>
        <a:p>
          <a:r>
            <a:rPr lang="pl-PL" dirty="0"/>
            <a:t>Planowanie,  przygotowanie i nadzór nad realizacją inwestycji w zakresie gospodarki wodnej, </a:t>
          </a:r>
        </a:p>
      </dgm:t>
    </dgm:pt>
    <dgm:pt modelId="{A71C485A-F16A-41EB-AB09-7CBC16B827CC}" type="parTrans" cxnId="{4B356A49-60D4-40A1-9E6E-D636C3AC7F2E}">
      <dgm:prSet/>
      <dgm:spPr/>
      <dgm:t>
        <a:bodyPr/>
        <a:lstStyle/>
        <a:p>
          <a:endParaRPr lang="pl-PL"/>
        </a:p>
      </dgm:t>
    </dgm:pt>
    <dgm:pt modelId="{49D54D07-CB8E-4DF9-9A9B-AEDC86DE549A}" type="sibTrans" cxnId="{4B356A49-60D4-40A1-9E6E-D636C3AC7F2E}">
      <dgm:prSet/>
      <dgm:spPr/>
      <dgm:t>
        <a:bodyPr/>
        <a:lstStyle/>
        <a:p>
          <a:endParaRPr lang="pl-PL"/>
        </a:p>
      </dgm:t>
    </dgm:pt>
    <dgm:pt modelId="{8C3C3AB0-1799-4643-9BF1-5BFF7FC8149E}">
      <dgm:prSet phldrT="[Tekst]"/>
      <dgm:spPr/>
      <dgm:t>
        <a:bodyPr/>
        <a:lstStyle/>
        <a:p>
          <a:r>
            <a:rPr lang="pl-PL" dirty="0"/>
            <a:t>Planowanie, przygotowanie i nadzór nad realizacją prac utrzymaniowych,</a:t>
          </a:r>
        </a:p>
      </dgm:t>
    </dgm:pt>
    <dgm:pt modelId="{F1F96104-25EB-496C-B6F5-A353CA2F91DF}" type="parTrans" cxnId="{D1F7DDB1-026C-4D23-B533-E4F194E3F9BB}">
      <dgm:prSet/>
      <dgm:spPr/>
      <dgm:t>
        <a:bodyPr/>
        <a:lstStyle/>
        <a:p>
          <a:endParaRPr lang="pl-PL"/>
        </a:p>
      </dgm:t>
    </dgm:pt>
    <dgm:pt modelId="{EF8D0F81-23D3-4AC8-808E-BBFCA7FBD8F5}" type="sibTrans" cxnId="{D1F7DDB1-026C-4D23-B533-E4F194E3F9BB}">
      <dgm:prSet/>
      <dgm:spPr/>
      <dgm:t>
        <a:bodyPr/>
        <a:lstStyle/>
        <a:p>
          <a:endParaRPr lang="pl-PL"/>
        </a:p>
      </dgm:t>
    </dgm:pt>
    <dgm:pt modelId="{278CE6D8-FBD1-491D-A312-CD27095BF5DD}">
      <dgm:prSet phldrT="[Tekst]"/>
      <dgm:spPr/>
      <dgm:t>
        <a:bodyPr/>
        <a:lstStyle/>
        <a:p>
          <a:r>
            <a:rPr lang="pl-PL" dirty="0"/>
            <a:t>Dokonywanie przeglądów urządzeń wodnych oraz oceny stanu technicznego</a:t>
          </a:r>
        </a:p>
      </dgm:t>
    </dgm:pt>
    <dgm:pt modelId="{08A429E4-7ED1-4EC1-B138-01546551B136}" type="parTrans" cxnId="{38F44D74-6165-412E-A941-EDA0B64AA453}">
      <dgm:prSet/>
      <dgm:spPr/>
      <dgm:t>
        <a:bodyPr/>
        <a:lstStyle/>
        <a:p>
          <a:endParaRPr lang="pl-PL"/>
        </a:p>
      </dgm:t>
    </dgm:pt>
    <dgm:pt modelId="{F319D4C6-9569-4A8B-87B0-CB2D9BECD086}" type="sibTrans" cxnId="{38F44D74-6165-412E-A941-EDA0B64AA453}">
      <dgm:prSet/>
      <dgm:spPr/>
      <dgm:t>
        <a:bodyPr/>
        <a:lstStyle/>
        <a:p>
          <a:endParaRPr lang="pl-PL"/>
        </a:p>
      </dgm:t>
    </dgm:pt>
    <dgm:pt modelId="{2FE886DA-2F76-4B5A-A0B9-7914F91A4037}" type="pres">
      <dgm:prSet presAssocID="{BF45D1DF-53E2-4A19-A3B8-A26032F666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6E2E595-0A3A-435C-9730-3CC5A73EE0C4}" type="pres">
      <dgm:prSet presAssocID="{45F4F4C1-0090-40E4-9CD4-06AFF5ABC41C}" presName="composite" presStyleCnt="0"/>
      <dgm:spPr/>
    </dgm:pt>
    <dgm:pt modelId="{0ED71ACF-101A-4A91-B6E1-299FF1CA408C}" type="pres">
      <dgm:prSet presAssocID="{45F4F4C1-0090-40E4-9CD4-06AFF5ABC41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EBCE1A-96F2-4839-A42F-0FED6FCE97C0}" type="pres">
      <dgm:prSet presAssocID="{45F4F4C1-0090-40E4-9CD4-06AFF5ABC41C}" presName="desTx" presStyleLbl="alignAccFollowNode1" presStyleIdx="0" presStyleCnt="3">
        <dgm:presLayoutVars>
          <dgm:bulletEnabled val="1"/>
        </dgm:presLayoutVars>
      </dgm:prSet>
      <dgm:spPr/>
    </dgm:pt>
    <dgm:pt modelId="{27B5DC61-9BA3-4475-8830-8DBCBCED367D}" type="pres">
      <dgm:prSet presAssocID="{49D54D07-CB8E-4DF9-9A9B-AEDC86DE549A}" presName="space" presStyleCnt="0"/>
      <dgm:spPr/>
    </dgm:pt>
    <dgm:pt modelId="{9E4C0A44-9E42-4CF9-AE6E-22A856F1F0C4}" type="pres">
      <dgm:prSet presAssocID="{8C3C3AB0-1799-4643-9BF1-5BFF7FC8149E}" presName="composite" presStyleCnt="0"/>
      <dgm:spPr/>
    </dgm:pt>
    <dgm:pt modelId="{644317A8-ECB5-4E25-AFE6-5C0711A5B333}" type="pres">
      <dgm:prSet presAssocID="{8C3C3AB0-1799-4643-9BF1-5BFF7FC8149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AD7BD1-956A-43EA-98C0-D4600CB57A9E}" type="pres">
      <dgm:prSet presAssocID="{8C3C3AB0-1799-4643-9BF1-5BFF7FC8149E}" presName="desTx" presStyleLbl="alignAccFollowNode1" presStyleIdx="1" presStyleCnt="3">
        <dgm:presLayoutVars>
          <dgm:bulletEnabled val="1"/>
        </dgm:presLayoutVars>
      </dgm:prSet>
      <dgm:spPr/>
    </dgm:pt>
    <dgm:pt modelId="{CDB1CAA4-5165-41F6-98C2-12C88BAED3E0}" type="pres">
      <dgm:prSet presAssocID="{EF8D0F81-23D3-4AC8-808E-BBFCA7FBD8F5}" presName="space" presStyleCnt="0"/>
      <dgm:spPr/>
    </dgm:pt>
    <dgm:pt modelId="{A977EDB0-1D66-4127-BFDC-651AC0335DE4}" type="pres">
      <dgm:prSet presAssocID="{278CE6D8-FBD1-491D-A312-CD27095BF5DD}" presName="composite" presStyleCnt="0"/>
      <dgm:spPr/>
    </dgm:pt>
    <dgm:pt modelId="{CA9DD40E-F5EA-4EAA-90E4-C7CB8D047893}" type="pres">
      <dgm:prSet presAssocID="{278CE6D8-FBD1-491D-A312-CD27095BF5D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F59555-DD0C-488E-A165-DBA1A1B8C66D}" type="pres">
      <dgm:prSet presAssocID="{278CE6D8-FBD1-491D-A312-CD27095BF5D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FC38373-6894-40EF-97E6-9AC185A05FFE}" type="presOf" srcId="{45F4F4C1-0090-40E4-9CD4-06AFF5ABC41C}" destId="{0ED71ACF-101A-4A91-B6E1-299FF1CA408C}" srcOrd="0" destOrd="0" presId="urn:microsoft.com/office/officeart/2005/8/layout/hList1"/>
    <dgm:cxn modelId="{D1F7DDB1-026C-4D23-B533-E4F194E3F9BB}" srcId="{BF45D1DF-53E2-4A19-A3B8-A26032F66600}" destId="{8C3C3AB0-1799-4643-9BF1-5BFF7FC8149E}" srcOrd="1" destOrd="0" parTransId="{F1F96104-25EB-496C-B6F5-A353CA2F91DF}" sibTransId="{EF8D0F81-23D3-4AC8-808E-BBFCA7FBD8F5}"/>
    <dgm:cxn modelId="{AE63E50A-5765-4AA9-9089-4DCD4A1A7043}" type="presOf" srcId="{8C3C3AB0-1799-4643-9BF1-5BFF7FC8149E}" destId="{644317A8-ECB5-4E25-AFE6-5C0711A5B333}" srcOrd="0" destOrd="0" presId="urn:microsoft.com/office/officeart/2005/8/layout/hList1"/>
    <dgm:cxn modelId="{4B356A49-60D4-40A1-9E6E-D636C3AC7F2E}" srcId="{BF45D1DF-53E2-4A19-A3B8-A26032F66600}" destId="{45F4F4C1-0090-40E4-9CD4-06AFF5ABC41C}" srcOrd="0" destOrd="0" parTransId="{A71C485A-F16A-41EB-AB09-7CBC16B827CC}" sibTransId="{49D54D07-CB8E-4DF9-9A9B-AEDC86DE549A}"/>
    <dgm:cxn modelId="{EB2E92EB-23D0-4BF0-BF94-886EBBD604B8}" type="presOf" srcId="{BF45D1DF-53E2-4A19-A3B8-A26032F66600}" destId="{2FE886DA-2F76-4B5A-A0B9-7914F91A4037}" srcOrd="0" destOrd="0" presId="urn:microsoft.com/office/officeart/2005/8/layout/hList1"/>
    <dgm:cxn modelId="{38F44D74-6165-412E-A941-EDA0B64AA453}" srcId="{BF45D1DF-53E2-4A19-A3B8-A26032F66600}" destId="{278CE6D8-FBD1-491D-A312-CD27095BF5DD}" srcOrd="2" destOrd="0" parTransId="{08A429E4-7ED1-4EC1-B138-01546551B136}" sibTransId="{F319D4C6-9569-4A8B-87B0-CB2D9BECD086}"/>
    <dgm:cxn modelId="{95C808E5-6942-41F3-95B9-79B5D4A51A04}" type="presOf" srcId="{278CE6D8-FBD1-491D-A312-CD27095BF5DD}" destId="{CA9DD40E-F5EA-4EAA-90E4-C7CB8D047893}" srcOrd="0" destOrd="0" presId="urn:microsoft.com/office/officeart/2005/8/layout/hList1"/>
    <dgm:cxn modelId="{6938A616-5ACB-4894-968D-2B31696DCA3D}" type="presParOf" srcId="{2FE886DA-2F76-4B5A-A0B9-7914F91A4037}" destId="{66E2E595-0A3A-435C-9730-3CC5A73EE0C4}" srcOrd="0" destOrd="0" presId="urn:microsoft.com/office/officeart/2005/8/layout/hList1"/>
    <dgm:cxn modelId="{F90B81FC-A0C7-4482-9B9F-CD06693F7BCD}" type="presParOf" srcId="{66E2E595-0A3A-435C-9730-3CC5A73EE0C4}" destId="{0ED71ACF-101A-4A91-B6E1-299FF1CA408C}" srcOrd="0" destOrd="0" presId="urn:microsoft.com/office/officeart/2005/8/layout/hList1"/>
    <dgm:cxn modelId="{9F4DB1A9-2BC8-483E-AC02-74E32C5C2BEA}" type="presParOf" srcId="{66E2E595-0A3A-435C-9730-3CC5A73EE0C4}" destId="{7FEBCE1A-96F2-4839-A42F-0FED6FCE97C0}" srcOrd="1" destOrd="0" presId="urn:microsoft.com/office/officeart/2005/8/layout/hList1"/>
    <dgm:cxn modelId="{89CA1945-CB4B-4211-B24E-3F816DA82209}" type="presParOf" srcId="{2FE886DA-2F76-4B5A-A0B9-7914F91A4037}" destId="{27B5DC61-9BA3-4475-8830-8DBCBCED367D}" srcOrd="1" destOrd="0" presId="urn:microsoft.com/office/officeart/2005/8/layout/hList1"/>
    <dgm:cxn modelId="{A3AE5DCC-0BFA-446C-B511-CD65856D4D01}" type="presParOf" srcId="{2FE886DA-2F76-4B5A-A0B9-7914F91A4037}" destId="{9E4C0A44-9E42-4CF9-AE6E-22A856F1F0C4}" srcOrd="2" destOrd="0" presId="urn:microsoft.com/office/officeart/2005/8/layout/hList1"/>
    <dgm:cxn modelId="{9FF11564-CA84-4A9E-898B-79749408530D}" type="presParOf" srcId="{9E4C0A44-9E42-4CF9-AE6E-22A856F1F0C4}" destId="{644317A8-ECB5-4E25-AFE6-5C0711A5B333}" srcOrd="0" destOrd="0" presId="urn:microsoft.com/office/officeart/2005/8/layout/hList1"/>
    <dgm:cxn modelId="{424A8146-9869-4A2C-BD17-86F0EF39EF07}" type="presParOf" srcId="{9E4C0A44-9E42-4CF9-AE6E-22A856F1F0C4}" destId="{9BAD7BD1-956A-43EA-98C0-D4600CB57A9E}" srcOrd="1" destOrd="0" presId="urn:microsoft.com/office/officeart/2005/8/layout/hList1"/>
    <dgm:cxn modelId="{7F1A5A28-A26D-4138-BBBC-72E11A488668}" type="presParOf" srcId="{2FE886DA-2F76-4B5A-A0B9-7914F91A4037}" destId="{CDB1CAA4-5165-41F6-98C2-12C88BAED3E0}" srcOrd="3" destOrd="0" presId="urn:microsoft.com/office/officeart/2005/8/layout/hList1"/>
    <dgm:cxn modelId="{ADBA236A-F46C-4D40-ABD1-A1DDFBEB33AC}" type="presParOf" srcId="{2FE886DA-2F76-4B5A-A0B9-7914F91A4037}" destId="{A977EDB0-1D66-4127-BFDC-651AC0335DE4}" srcOrd="4" destOrd="0" presId="urn:microsoft.com/office/officeart/2005/8/layout/hList1"/>
    <dgm:cxn modelId="{3FB380D8-70A2-4989-B472-260C0160EFD7}" type="presParOf" srcId="{A977EDB0-1D66-4127-BFDC-651AC0335DE4}" destId="{CA9DD40E-F5EA-4EAA-90E4-C7CB8D047893}" srcOrd="0" destOrd="0" presId="urn:microsoft.com/office/officeart/2005/8/layout/hList1"/>
    <dgm:cxn modelId="{29370E93-4A3E-4EDD-B720-4DBC02F8B6A8}" type="presParOf" srcId="{A977EDB0-1D66-4127-BFDC-651AC0335DE4}" destId="{1EF59555-DD0C-488E-A165-DBA1A1B8C66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45D1DF-53E2-4A19-A3B8-A26032F6660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5F4F4C1-0090-40E4-9CD4-06AFF5ABC41C}">
      <dgm:prSet phldrT="[Tekst]"/>
      <dgm:spPr/>
      <dgm:t>
        <a:bodyPr/>
        <a:lstStyle/>
        <a:p>
          <a:r>
            <a:rPr lang="pl-PL" dirty="0"/>
            <a:t>Wydawanie pozwoleń wodnoprawnych</a:t>
          </a:r>
        </a:p>
      </dgm:t>
    </dgm:pt>
    <dgm:pt modelId="{A71C485A-F16A-41EB-AB09-7CBC16B827CC}" type="parTrans" cxnId="{4B356A49-60D4-40A1-9E6E-D636C3AC7F2E}">
      <dgm:prSet/>
      <dgm:spPr/>
      <dgm:t>
        <a:bodyPr/>
        <a:lstStyle/>
        <a:p>
          <a:endParaRPr lang="pl-PL"/>
        </a:p>
      </dgm:t>
    </dgm:pt>
    <dgm:pt modelId="{49D54D07-CB8E-4DF9-9A9B-AEDC86DE549A}" type="sibTrans" cxnId="{4B356A49-60D4-40A1-9E6E-D636C3AC7F2E}">
      <dgm:prSet/>
      <dgm:spPr/>
      <dgm:t>
        <a:bodyPr/>
        <a:lstStyle/>
        <a:p>
          <a:endParaRPr lang="pl-PL"/>
        </a:p>
      </dgm:t>
    </dgm:pt>
    <dgm:pt modelId="{8C3C3AB0-1799-4643-9BF1-5BFF7FC8149E}">
      <dgm:prSet phldrT="[Tekst]"/>
      <dgm:spPr/>
      <dgm:t>
        <a:bodyPr/>
        <a:lstStyle/>
        <a:p>
          <a:r>
            <a:rPr lang="pl-PL" dirty="0"/>
            <a:t>Prowadzenie spraw związanych z opłatami za usługi wodne</a:t>
          </a:r>
        </a:p>
      </dgm:t>
    </dgm:pt>
    <dgm:pt modelId="{F1F96104-25EB-496C-B6F5-A353CA2F91DF}" type="parTrans" cxnId="{D1F7DDB1-026C-4D23-B533-E4F194E3F9BB}">
      <dgm:prSet/>
      <dgm:spPr/>
      <dgm:t>
        <a:bodyPr/>
        <a:lstStyle/>
        <a:p>
          <a:endParaRPr lang="pl-PL"/>
        </a:p>
      </dgm:t>
    </dgm:pt>
    <dgm:pt modelId="{EF8D0F81-23D3-4AC8-808E-BBFCA7FBD8F5}" type="sibTrans" cxnId="{D1F7DDB1-026C-4D23-B533-E4F194E3F9BB}">
      <dgm:prSet/>
      <dgm:spPr/>
      <dgm:t>
        <a:bodyPr/>
        <a:lstStyle/>
        <a:p>
          <a:endParaRPr lang="pl-PL"/>
        </a:p>
      </dgm:t>
    </dgm:pt>
    <dgm:pt modelId="{278CE6D8-FBD1-491D-A312-CD27095BF5DD}">
      <dgm:prSet phldrT="[Tekst]"/>
      <dgm:spPr/>
      <dgm:t>
        <a:bodyPr/>
        <a:lstStyle/>
        <a:p>
          <a:r>
            <a:rPr lang="pl-PL" dirty="0"/>
            <a:t>Współpraca z użytkownikami wód</a:t>
          </a:r>
        </a:p>
      </dgm:t>
    </dgm:pt>
    <dgm:pt modelId="{08A429E4-7ED1-4EC1-B138-01546551B136}" type="parTrans" cxnId="{38F44D74-6165-412E-A941-EDA0B64AA453}">
      <dgm:prSet/>
      <dgm:spPr/>
      <dgm:t>
        <a:bodyPr/>
        <a:lstStyle/>
        <a:p>
          <a:endParaRPr lang="pl-PL"/>
        </a:p>
      </dgm:t>
    </dgm:pt>
    <dgm:pt modelId="{F319D4C6-9569-4A8B-87B0-CB2D9BECD086}" type="sibTrans" cxnId="{38F44D74-6165-412E-A941-EDA0B64AA453}">
      <dgm:prSet/>
      <dgm:spPr/>
      <dgm:t>
        <a:bodyPr/>
        <a:lstStyle/>
        <a:p>
          <a:endParaRPr lang="pl-PL"/>
        </a:p>
      </dgm:t>
    </dgm:pt>
    <dgm:pt modelId="{2FE886DA-2F76-4B5A-A0B9-7914F91A4037}" type="pres">
      <dgm:prSet presAssocID="{BF45D1DF-53E2-4A19-A3B8-A26032F666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6E2E595-0A3A-435C-9730-3CC5A73EE0C4}" type="pres">
      <dgm:prSet presAssocID="{45F4F4C1-0090-40E4-9CD4-06AFF5ABC41C}" presName="composite" presStyleCnt="0"/>
      <dgm:spPr/>
    </dgm:pt>
    <dgm:pt modelId="{0ED71ACF-101A-4A91-B6E1-299FF1CA408C}" type="pres">
      <dgm:prSet presAssocID="{45F4F4C1-0090-40E4-9CD4-06AFF5ABC41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EBCE1A-96F2-4839-A42F-0FED6FCE97C0}" type="pres">
      <dgm:prSet presAssocID="{45F4F4C1-0090-40E4-9CD4-06AFF5ABC41C}" presName="desTx" presStyleLbl="alignAccFollowNode1" presStyleIdx="0" presStyleCnt="3">
        <dgm:presLayoutVars>
          <dgm:bulletEnabled val="1"/>
        </dgm:presLayoutVars>
      </dgm:prSet>
      <dgm:spPr/>
    </dgm:pt>
    <dgm:pt modelId="{27B5DC61-9BA3-4475-8830-8DBCBCED367D}" type="pres">
      <dgm:prSet presAssocID="{49D54D07-CB8E-4DF9-9A9B-AEDC86DE549A}" presName="space" presStyleCnt="0"/>
      <dgm:spPr/>
    </dgm:pt>
    <dgm:pt modelId="{9E4C0A44-9E42-4CF9-AE6E-22A856F1F0C4}" type="pres">
      <dgm:prSet presAssocID="{8C3C3AB0-1799-4643-9BF1-5BFF7FC8149E}" presName="composite" presStyleCnt="0"/>
      <dgm:spPr/>
    </dgm:pt>
    <dgm:pt modelId="{644317A8-ECB5-4E25-AFE6-5C0711A5B333}" type="pres">
      <dgm:prSet presAssocID="{8C3C3AB0-1799-4643-9BF1-5BFF7FC8149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AD7BD1-956A-43EA-98C0-D4600CB57A9E}" type="pres">
      <dgm:prSet presAssocID="{8C3C3AB0-1799-4643-9BF1-5BFF7FC8149E}" presName="desTx" presStyleLbl="alignAccFollowNode1" presStyleIdx="1" presStyleCnt="3">
        <dgm:presLayoutVars>
          <dgm:bulletEnabled val="1"/>
        </dgm:presLayoutVars>
      </dgm:prSet>
      <dgm:spPr/>
    </dgm:pt>
    <dgm:pt modelId="{CDB1CAA4-5165-41F6-98C2-12C88BAED3E0}" type="pres">
      <dgm:prSet presAssocID="{EF8D0F81-23D3-4AC8-808E-BBFCA7FBD8F5}" presName="space" presStyleCnt="0"/>
      <dgm:spPr/>
    </dgm:pt>
    <dgm:pt modelId="{A977EDB0-1D66-4127-BFDC-651AC0335DE4}" type="pres">
      <dgm:prSet presAssocID="{278CE6D8-FBD1-491D-A312-CD27095BF5DD}" presName="composite" presStyleCnt="0"/>
      <dgm:spPr/>
    </dgm:pt>
    <dgm:pt modelId="{CA9DD40E-F5EA-4EAA-90E4-C7CB8D047893}" type="pres">
      <dgm:prSet presAssocID="{278CE6D8-FBD1-491D-A312-CD27095BF5D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F59555-DD0C-488E-A165-DBA1A1B8C66D}" type="pres">
      <dgm:prSet presAssocID="{278CE6D8-FBD1-491D-A312-CD27095BF5D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FC38373-6894-40EF-97E6-9AC185A05FFE}" type="presOf" srcId="{45F4F4C1-0090-40E4-9CD4-06AFF5ABC41C}" destId="{0ED71ACF-101A-4A91-B6E1-299FF1CA408C}" srcOrd="0" destOrd="0" presId="urn:microsoft.com/office/officeart/2005/8/layout/hList1"/>
    <dgm:cxn modelId="{D1F7DDB1-026C-4D23-B533-E4F194E3F9BB}" srcId="{BF45D1DF-53E2-4A19-A3B8-A26032F66600}" destId="{8C3C3AB0-1799-4643-9BF1-5BFF7FC8149E}" srcOrd="1" destOrd="0" parTransId="{F1F96104-25EB-496C-B6F5-A353CA2F91DF}" sibTransId="{EF8D0F81-23D3-4AC8-808E-BBFCA7FBD8F5}"/>
    <dgm:cxn modelId="{AE63E50A-5765-4AA9-9089-4DCD4A1A7043}" type="presOf" srcId="{8C3C3AB0-1799-4643-9BF1-5BFF7FC8149E}" destId="{644317A8-ECB5-4E25-AFE6-5C0711A5B333}" srcOrd="0" destOrd="0" presId="urn:microsoft.com/office/officeart/2005/8/layout/hList1"/>
    <dgm:cxn modelId="{4B356A49-60D4-40A1-9E6E-D636C3AC7F2E}" srcId="{BF45D1DF-53E2-4A19-A3B8-A26032F66600}" destId="{45F4F4C1-0090-40E4-9CD4-06AFF5ABC41C}" srcOrd="0" destOrd="0" parTransId="{A71C485A-F16A-41EB-AB09-7CBC16B827CC}" sibTransId="{49D54D07-CB8E-4DF9-9A9B-AEDC86DE549A}"/>
    <dgm:cxn modelId="{EB2E92EB-23D0-4BF0-BF94-886EBBD604B8}" type="presOf" srcId="{BF45D1DF-53E2-4A19-A3B8-A26032F66600}" destId="{2FE886DA-2F76-4B5A-A0B9-7914F91A4037}" srcOrd="0" destOrd="0" presId="urn:microsoft.com/office/officeart/2005/8/layout/hList1"/>
    <dgm:cxn modelId="{38F44D74-6165-412E-A941-EDA0B64AA453}" srcId="{BF45D1DF-53E2-4A19-A3B8-A26032F66600}" destId="{278CE6D8-FBD1-491D-A312-CD27095BF5DD}" srcOrd="2" destOrd="0" parTransId="{08A429E4-7ED1-4EC1-B138-01546551B136}" sibTransId="{F319D4C6-9569-4A8B-87B0-CB2D9BECD086}"/>
    <dgm:cxn modelId="{95C808E5-6942-41F3-95B9-79B5D4A51A04}" type="presOf" srcId="{278CE6D8-FBD1-491D-A312-CD27095BF5DD}" destId="{CA9DD40E-F5EA-4EAA-90E4-C7CB8D047893}" srcOrd="0" destOrd="0" presId="urn:microsoft.com/office/officeart/2005/8/layout/hList1"/>
    <dgm:cxn modelId="{6938A616-5ACB-4894-968D-2B31696DCA3D}" type="presParOf" srcId="{2FE886DA-2F76-4B5A-A0B9-7914F91A4037}" destId="{66E2E595-0A3A-435C-9730-3CC5A73EE0C4}" srcOrd="0" destOrd="0" presId="urn:microsoft.com/office/officeart/2005/8/layout/hList1"/>
    <dgm:cxn modelId="{F90B81FC-A0C7-4482-9B9F-CD06693F7BCD}" type="presParOf" srcId="{66E2E595-0A3A-435C-9730-3CC5A73EE0C4}" destId="{0ED71ACF-101A-4A91-B6E1-299FF1CA408C}" srcOrd="0" destOrd="0" presId="urn:microsoft.com/office/officeart/2005/8/layout/hList1"/>
    <dgm:cxn modelId="{9F4DB1A9-2BC8-483E-AC02-74E32C5C2BEA}" type="presParOf" srcId="{66E2E595-0A3A-435C-9730-3CC5A73EE0C4}" destId="{7FEBCE1A-96F2-4839-A42F-0FED6FCE97C0}" srcOrd="1" destOrd="0" presId="urn:microsoft.com/office/officeart/2005/8/layout/hList1"/>
    <dgm:cxn modelId="{89CA1945-CB4B-4211-B24E-3F816DA82209}" type="presParOf" srcId="{2FE886DA-2F76-4B5A-A0B9-7914F91A4037}" destId="{27B5DC61-9BA3-4475-8830-8DBCBCED367D}" srcOrd="1" destOrd="0" presId="urn:microsoft.com/office/officeart/2005/8/layout/hList1"/>
    <dgm:cxn modelId="{A3AE5DCC-0BFA-446C-B511-CD65856D4D01}" type="presParOf" srcId="{2FE886DA-2F76-4B5A-A0B9-7914F91A4037}" destId="{9E4C0A44-9E42-4CF9-AE6E-22A856F1F0C4}" srcOrd="2" destOrd="0" presId="urn:microsoft.com/office/officeart/2005/8/layout/hList1"/>
    <dgm:cxn modelId="{9FF11564-CA84-4A9E-898B-79749408530D}" type="presParOf" srcId="{9E4C0A44-9E42-4CF9-AE6E-22A856F1F0C4}" destId="{644317A8-ECB5-4E25-AFE6-5C0711A5B333}" srcOrd="0" destOrd="0" presId="urn:microsoft.com/office/officeart/2005/8/layout/hList1"/>
    <dgm:cxn modelId="{424A8146-9869-4A2C-BD17-86F0EF39EF07}" type="presParOf" srcId="{9E4C0A44-9E42-4CF9-AE6E-22A856F1F0C4}" destId="{9BAD7BD1-956A-43EA-98C0-D4600CB57A9E}" srcOrd="1" destOrd="0" presId="urn:microsoft.com/office/officeart/2005/8/layout/hList1"/>
    <dgm:cxn modelId="{7F1A5A28-A26D-4138-BBBC-72E11A488668}" type="presParOf" srcId="{2FE886DA-2F76-4B5A-A0B9-7914F91A4037}" destId="{CDB1CAA4-5165-41F6-98C2-12C88BAED3E0}" srcOrd="3" destOrd="0" presId="urn:microsoft.com/office/officeart/2005/8/layout/hList1"/>
    <dgm:cxn modelId="{ADBA236A-F46C-4D40-ABD1-A1DDFBEB33AC}" type="presParOf" srcId="{2FE886DA-2F76-4B5A-A0B9-7914F91A4037}" destId="{A977EDB0-1D66-4127-BFDC-651AC0335DE4}" srcOrd="4" destOrd="0" presId="urn:microsoft.com/office/officeart/2005/8/layout/hList1"/>
    <dgm:cxn modelId="{3FB380D8-70A2-4989-B472-260C0160EFD7}" type="presParOf" srcId="{A977EDB0-1D66-4127-BFDC-651AC0335DE4}" destId="{CA9DD40E-F5EA-4EAA-90E4-C7CB8D047893}" srcOrd="0" destOrd="0" presId="urn:microsoft.com/office/officeart/2005/8/layout/hList1"/>
    <dgm:cxn modelId="{29370E93-4A3E-4EDD-B720-4DBC02F8B6A8}" type="presParOf" srcId="{A977EDB0-1D66-4127-BFDC-651AC0335DE4}" destId="{1EF59555-DD0C-488E-A165-DBA1A1B8C66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45D1DF-53E2-4A19-A3B8-A26032F6660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5F4F4C1-0090-40E4-9CD4-06AFF5ABC41C}">
      <dgm:prSet phldrT="[Tekst]"/>
      <dgm:spPr/>
      <dgm:t>
        <a:bodyPr/>
        <a:lstStyle/>
        <a:p>
          <a:r>
            <a:rPr lang="pl-PL" dirty="0"/>
            <a:t>Wydawanie ocen wodnoprawnych</a:t>
          </a:r>
        </a:p>
      </dgm:t>
    </dgm:pt>
    <dgm:pt modelId="{A71C485A-F16A-41EB-AB09-7CBC16B827CC}" type="parTrans" cxnId="{4B356A49-60D4-40A1-9E6E-D636C3AC7F2E}">
      <dgm:prSet/>
      <dgm:spPr/>
      <dgm:t>
        <a:bodyPr/>
        <a:lstStyle/>
        <a:p>
          <a:endParaRPr lang="pl-PL"/>
        </a:p>
      </dgm:t>
    </dgm:pt>
    <dgm:pt modelId="{49D54D07-CB8E-4DF9-9A9B-AEDC86DE549A}" type="sibTrans" cxnId="{4B356A49-60D4-40A1-9E6E-D636C3AC7F2E}">
      <dgm:prSet/>
      <dgm:spPr/>
      <dgm:t>
        <a:bodyPr/>
        <a:lstStyle/>
        <a:p>
          <a:endParaRPr lang="pl-PL"/>
        </a:p>
      </dgm:t>
    </dgm:pt>
    <dgm:pt modelId="{8C3C3AB0-1799-4643-9BF1-5BFF7FC8149E}">
      <dgm:prSet phldrT="[Tekst]"/>
      <dgm:spPr/>
      <dgm:t>
        <a:bodyPr/>
        <a:lstStyle/>
        <a:p>
          <a:r>
            <a:rPr lang="pl-PL" dirty="0"/>
            <a:t>Udział w postepowaniach w sprawie decyzji środowiskowych</a:t>
          </a:r>
        </a:p>
      </dgm:t>
    </dgm:pt>
    <dgm:pt modelId="{F1F96104-25EB-496C-B6F5-A353CA2F91DF}" type="parTrans" cxnId="{D1F7DDB1-026C-4D23-B533-E4F194E3F9BB}">
      <dgm:prSet/>
      <dgm:spPr/>
      <dgm:t>
        <a:bodyPr/>
        <a:lstStyle/>
        <a:p>
          <a:endParaRPr lang="pl-PL"/>
        </a:p>
      </dgm:t>
    </dgm:pt>
    <dgm:pt modelId="{EF8D0F81-23D3-4AC8-808E-BBFCA7FBD8F5}" type="sibTrans" cxnId="{D1F7DDB1-026C-4D23-B533-E4F194E3F9BB}">
      <dgm:prSet/>
      <dgm:spPr/>
      <dgm:t>
        <a:bodyPr/>
        <a:lstStyle/>
        <a:p>
          <a:endParaRPr lang="pl-PL"/>
        </a:p>
      </dgm:t>
    </dgm:pt>
    <dgm:pt modelId="{278CE6D8-FBD1-491D-A312-CD27095BF5DD}">
      <dgm:prSet phldrT="[Tekst]"/>
      <dgm:spPr/>
      <dgm:t>
        <a:bodyPr/>
        <a:lstStyle/>
        <a:p>
          <a:r>
            <a:rPr lang="pl-PL" dirty="0"/>
            <a:t>Prowadzenie ewidencji dot.  gruntów zmeliorowanych i użytkowników wód</a:t>
          </a:r>
        </a:p>
      </dgm:t>
    </dgm:pt>
    <dgm:pt modelId="{08A429E4-7ED1-4EC1-B138-01546551B136}" type="parTrans" cxnId="{38F44D74-6165-412E-A941-EDA0B64AA453}">
      <dgm:prSet/>
      <dgm:spPr/>
      <dgm:t>
        <a:bodyPr/>
        <a:lstStyle/>
        <a:p>
          <a:endParaRPr lang="pl-PL"/>
        </a:p>
      </dgm:t>
    </dgm:pt>
    <dgm:pt modelId="{F319D4C6-9569-4A8B-87B0-CB2D9BECD086}" type="sibTrans" cxnId="{38F44D74-6165-412E-A941-EDA0B64AA453}">
      <dgm:prSet/>
      <dgm:spPr/>
      <dgm:t>
        <a:bodyPr/>
        <a:lstStyle/>
        <a:p>
          <a:endParaRPr lang="pl-PL"/>
        </a:p>
      </dgm:t>
    </dgm:pt>
    <dgm:pt modelId="{2FE886DA-2F76-4B5A-A0B9-7914F91A4037}" type="pres">
      <dgm:prSet presAssocID="{BF45D1DF-53E2-4A19-A3B8-A26032F666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6E2E595-0A3A-435C-9730-3CC5A73EE0C4}" type="pres">
      <dgm:prSet presAssocID="{45F4F4C1-0090-40E4-9CD4-06AFF5ABC41C}" presName="composite" presStyleCnt="0"/>
      <dgm:spPr/>
    </dgm:pt>
    <dgm:pt modelId="{0ED71ACF-101A-4A91-B6E1-299FF1CA408C}" type="pres">
      <dgm:prSet presAssocID="{45F4F4C1-0090-40E4-9CD4-06AFF5ABC41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EBCE1A-96F2-4839-A42F-0FED6FCE97C0}" type="pres">
      <dgm:prSet presAssocID="{45F4F4C1-0090-40E4-9CD4-06AFF5ABC41C}" presName="desTx" presStyleLbl="alignAccFollowNode1" presStyleIdx="0" presStyleCnt="3">
        <dgm:presLayoutVars>
          <dgm:bulletEnabled val="1"/>
        </dgm:presLayoutVars>
      </dgm:prSet>
      <dgm:spPr/>
    </dgm:pt>
    <dgm:pt modelId="{27B5DC61-9BA3-4475-8830-8DBCBCED367D}" type="pres">
      <dgm:prSet presAssocID="{49D54D07-CB8E-4DF9-9A9B-AEDC86DE549A}" presName="space" presStyleCnt="0"/>
      <dgm:spPr/>
    </dgm:pt>
    <dgm:pt modelId="{9E4C0A44-9E42-4CF9-AE6E-22A856F1F0C4}" type="pres">
      <dgm:prSet presAssocID="{8C3C3AB0-1799-4643-9BF1-5BFF7FC8149E}" presName="composite" presStyleCnt="0"/>
      <dgm:spPr/>
    </dgm:pt>
    <dgm:pt modelId="{644317A8-ECB5-4E25-AFE6-5C0711A5B333}" type="pres">
      <dgm:prSet presAssocID="{8C3C3AB0-1799-4643-9BF1-5BFF7FC8149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AD7BD1-956A-43EA-98C0-D4600CB57A9E}" type="pres">
      <dgm:prSet presAssocID="{8C3C3AB0-1799-4643-9BF1-5BFF7FC8149E}" presName="desTx" presStyleLbl="alignAccFollowNode1" presStyleIdx="1" presStyleCnt="3">
        <dgm:presLayoutVars>
          <dgm:bulletEnabled val="1"/>
        </dgm:presLayoutVars>
      </dgm:prSet>
      <dgm:spPr/>
    </dgm:pt>
    <dgm:pt modelId="{CDB1CAA4-5165-41F6-98C2-12C88BAED3E0}" type="pres">
      <dgm:prSet presAssocID="{EF8D0F81-23D3-4AC8-808E-BBFCA7FBD8F5}" presName="space" presStyleCnt="0"/>
      <dgm:spPr/>
    </dgm:pt>
    <dgm:pt modelId="{A977EDB0-1D66-4127-BFDC-651AC0335DE4}" type="pres">
      <dgm:prSet presAssocID="{278CE6D8-FBD1-491D-A312-CD27095BF5DD}" presName="composite" presStyleCnt="0"/>
      <dgm:spPr/>
    </dgm:pt>
    <dgm:pt modelId="{CA9DD40E-F5EA-4EAA-90E4-C7CB8D047893}" type="pres">
      <dgm:prSet presAssocID="{278CE6D8-FBD1-491D-A312-CD27095BF5D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F59555-DD0C-488E-A165-DBA1A1B8C66D}" type="pres">
      <dgm:prSet presAssocID="{278CE6D8-FBD1-491D-A312-CD27095BF5D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FC38373-6894-40EF-97E6-9AC185A05FFE}" type="presOf" srcId="{45F4F4C1-0090-40E4-9CD4-06AFF5ABC41C}" destId="{0ED71ACF-101A-4A91-B6E1-299FF1CA408C}" srcOrd="0" destOrd="0" presId="urn:microsoft.com/office/officeart/2005/8/layout/hList1"/>
    <dgm:cxn modelId="{D1F7DDB1-026C-4D23-B533-E4F194E3F9BB}" srcId="{BF45D1DF-53E2-4A19-A3B8-A26032F66600}" destId="{8C3C3AB0-1799-4643-9BF1-5BFF7FC8149E}" srcOrd="1" destOrd="0" parTransId="{F1F96104-25EB-496C-B6F5-A353CA2F91DF}" sibTransId="{EF8D0F81-23D3-4AC8-808E-BBFCA7FBD8F5}"/>
    <dgm:cxn modelId="{AE63E50A-5765-4AA9-9089-4DCD4A1A7043}" type="presOf" srcId="{8C3C3AB0-1799-4643-9BF1-5BFF7FC8149E}" destId="{644317A8-ECB5-4E25-AFE6-5C0711A5B333}" srcOrd="0" destOrd="0" presId="urn:microsoft.com/office/officeart/2005/8/layout/hList1"/>
    <dgm:cxn modelId="{4B356A49-60D4-40A1-9E6E-D636C3AC7F2E}" srcId="{BF45D1DF-53E2-4A19-A3B8-A26032F66600}" destId="{45F4F4C1-0090-40E4-9CD4-06AFF5ABC41C}" srcOrd="0" destOrd="0" parTransId="{A71C485A-F16A-41EB-AB09-7CBC16B827CC}" sibTransId="{49D54D07-CB8E-4DF9-9A9B-AEDC86DE549A}"/>
    <dgm:cxn modelId="{EB2E92EB-23D0-4BF0-BF94-886EBBD604B8}" type="presOf" srcId="{BF45D1DF-53E2-4A19-A3B8-A26032F66600}" destId="{2FE886DA-2F76-4B5A-A0B9-7914F91A4037}" srcOrd="0" destOrd="0" presId="urn:microsoft.com/office/officeart/2005/8/layout/hList1"/>
    <dgm:cxn modelId="{38F44D74-6165-412E-A941-EDA0B64AA453}" srcId="{BF45D1DF-53E2-4A19-A3B8-A26032F66600}" destId="{278CE6D8-FBD1-491D-A312-CD27095BF5DD}" srcOrd="2" destOrd="0" parTransId="{08A429E4-7ED1-4EC1-B138-01546551B136}" sibTransId="{F319D4C6-9569-4A8B-87B0-CB2D9BECD086}"/>
    <dgm:cxn modelId="{95C808E5-6942-41F3-95B9-79B5D4A51A04}" type="presOf" srcId="{278CE6D8-FBD1-491D-A312-CD27095BF5DD}" destId="{CA9DD40E-F5EA-4EAA-90E4-C7CB8D047893}" srcOrd="0" destOrd="0" presId="urn:microsoft.com/office/officeart/2005/8/layout/hList1"/>
    <dgm:cxn modelId="{6938A616-5ACB-4894-968D-2B31696DCA3D}" type="presParOf" srcId="{2FE886DA-2F76-4B5A-A0B9-7914F91A4037}" destId="{66E2E595-0A3A-435C-9730-3CC5A73EE0C4}" srcOrd="0" destOrd="0" presId="urn:microsoft.com/office/officeart/2005/8/layout/hList1"/>
    <dgm:cxn modelId="{F90B81FC-A0C7-4482-9B9F-CD06693F7BCD}" type="presParOf" srcId="{66E2E595-0A3A-435C-9730-3CC5A73EE0C4}" destId="{0ED71ACF-101A-4A91-B6E1-299FF1CA408C}" srcOrd="0" destOrd="0" presId="urn:microsoft.com/office/officeart/2005/8/layout/hList1"/>
    <dgm:cxn modelId="{9F4DB1A9-2BC8-483E-AC02-74E32C5C2BEA}" type="presParOf" srcId="{66E2E595-0A3A-435C-9730-3CC5A73EE0C4}" destId="{7FEBCE1A-96F2-4839-A42F-0FED6FCE97C0}" srcOrd="1" destOrd="0" presId="urn:microsoft.com/office/officeart/2005/8/layout/hList1"/>
    <dgm:cxn modelId="{89CA1945-CB4B-4211-B24E-3F816DA82209}" type="presParOf" srcId="{2FE886DA-2F76-4B5A-A0B9-7914F91A4037}" destId="{27B5DC61-9BA3-4475-8830-8DBCBCED367D}" srcOrd="1" destOrd="0" presId="urn:microsoft.com/office/officeart/2005/8/layout/hList1"/>
    <dgm:cxn modelId="{A3AE5DCC-0BFA-446C-B511-CD65856D4D01}" type="presParOf" srcId="{2FE886DA-2F76-4B5A-A0B9-7914F91A4037}" destId="{9E4C0A44-9E42-4CF9-AE6E-22A856F1F0C4}" srcOrd="2" destOrd="0" presId="urn:microsoft.com/office/officeart/2005/8/layout/hList1"/>
    <dgm:cxn modelId="{9FF11564-CA84-4A9E-898B-79749408530D}" type="presParOf" srcId="{9E4C0A44-9E42-4CF9-AE6E-22A856F1F0C4}" destId="{644317A8-ECB5-4E25-AFE6-5C0711A5B333}" srcOrd="0" destOrd="0" presId="urn:microsoft.com/office/officeart/2005/8/layout/hList1"/>
    <dgm:cxn modelId="{424A8146-9869-4A2C-BD17-86F0EF39EF07}" type="presParOf" srcId="{9E4C0A44-9E42-4CF9-AE6E-22A856F1F0C4}" destId="{9BAD7BD1-956A-43EA-98C0-D4600CB57A9E}" srcOrd="1" destOrd="0" presId="urn:microsoft.com/office/officeart/2005/8/layout/hList1"/>
    <dgm:cxn modelId="{7F1A5A28-A26D-4138-BBBC-72E11A488668}" type="presParOf" srcId="{2FE886DA-2F76-4B5A-A0B9-7914F91A4037}" destId="{CDB1CAA4-5165-41F6-98C2-12C88BAED3E0}" srcOrd="3" destOrd="0" presId="urn:microsoft.com/office/officeart/2005/8/layout/hList1"/>
    <dgm:cxn modelId="{ADBA236A-F46C-4D40-ABD1-A1DDFBEB33AC}" type="presParOf" srcId="{2FE886DA-2F76-4B5A-A0B9-7914F91A4037}" destId="{A977EDB0-1D66-4127-BFDC-651AC0335DE4}" srcOrd="4" destOrd="0" presId="urn:microsoft.com/office/officeart/2005/8/layout/hList1"/>
    <dgm:cxn modelId="{3FB380D8-70A2-4989-B472-260C0160EFD7}" type="presParOf" srcId="{A977EDB0-1D66-4127-BFDC-651AC0335DE4}" destId="{CA9DD40E-F5EA-4EAA-90E4-C7CB8D047893}" srcOrd="0" destOrd="0" presId="urn:microsoft.com/office/officeart/2005/8/layout/hList1"/>
    <dgm:cxn modelId="{29370E93-4A3E-4EDD-B720-4DBC02F8B6A8}" type="presParOf" srcId="{A977EDB0-1D66-4127-BFDC-651AC0335DE4}" destId="{1EF59555-DD0C-488E-A165-DBA1A1B8C66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F45D1DF-53E2-4A19-A3B8-A26032F6660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5F4F4C1-0090-40E4-9CD4-06AFF5ABC41C}">
      <dgm:prSet phldrT="[Tekst]"/>
      <dgm:spPr/>
      <dgm:t>
        <a:bodyPr/>
        <a:lstStyle/>
        <a:p>
          <a:r>
            <a:rPr lang="pl-PL" dirty="0"/>
            <a:t>Prowadzenie Biura Obsługi Klienta</a:t>
          </a:r>
        </a:p>
      </dgm:t>
    </dgm:pt>
    <dgm:pt modelId="{A71C485A-F16A-41EB-AB09-7CBC16B827CC}" type="parTrans" cxnId="{4B356A49-60D4-40A1-9E6E-D636C3AC7F2E}">
      <dgm:prSet/>
      <dgm:spPr/>
      <dgm:t>
        <a:bodyPr/>
        <a:lstStyle/>
        <a:p>
          <a:endParaRPr lang="pl-PL"/>
        </a:p>
      </dgm:t>
    </dgm:pt>
    <dgm:pt modelId="{49D54D07-CB8E-4DF9-9A9B-AEDC86DE549A}" type="sibTrans" cxnId="{4B356A49-60D4-40A1-9E6E-D636C3AC7F2E}">
      <dgm:prSet/>
      <dgm:spPr/>
      <dgm:t>
        <a:bodyPr/>
        <a:lstStyle/>
        <a:p>
          <a:endParaRPr lang="pl-PL"/>
        </a:p>
      </dgm:t>
    </dgm:pt>
    <dgm:pt modelId="{8C3C3AB0-1799-4643-9BF1-5BFF7FC8149E}">
      <dgm:prSet phldrT="[Tekst]"/>
      <dgm:spPr/>
      <dgm:t>
        <a:bodyPr/>
        <a:lstStyle/>
        <a:p>
          <a:r>
            <a:rPr lang="pl-PL" dirty="0"/>
            <a:t>Kierownik Nadzoru wodnego jest organem przy zgłoszeniach wodnoprawnych</a:t>
          </a:r>
        </a:p>
      </dgm:t>
    </dgm:pt>
    <dgm:pt modelId="{F1F96104-25EB-496C-B6F5-A353CA2F91DF}" type="parTrans" cxnId="{D1F7DDB1-026C-4D23-B533-E4F194E3F9BB}">
      <dgm:prSet/>
      <dgm:spPr/>
      <dgm:t>
        <a:bodyPr/>
        <a:lstStyle/>
        <a:p>
          <a:endParaRPr lang="pl-PL"/>
        </a:p>
      </dgm:t>
    </dgm:pt>
    <dgm:pt modelId="{EF8D0F81-23D3-4AC8-808E-BBFCA7FBD8F5}" type="sibTrans" cxnId="{D1F7DDB1-026C-4D23-B533-E4F194E3F9BB}">
      <dgm:prSet/>
      <dgm:spPr/>
      <dgm:t>
        <a:bodyPr/>
        <a:lstStyle/>
        <a:p>
          <a:endParaRPr lang="pl-PL"/>
        </a:p>
      </dgm:t>
    </dgm:pt>
    <dgm:pt modelId="{278CE6D8-FBD1-491D-A312-CD27095BF5DD}">
      <dgm:prSet phldrT="[Tekst]"/>
      <dgm:spPr/>
      <dgm:t>
        <a:bodyPr/>
        <a:lstStyle/>
        <a:p>
          <a:r>
            <a:rPr lang="pl-PL" dirty="0"/>
            <a:t>Monitorowanie utrzymywanie oraz eksploatowanie urządzeń wodnych oraz cieków</a:t>
          </a:r>
        </a:p>
      </dgm:t>
    </dgm:pt>
    <dgm:pt modelId="{08A429E4-7ED1-4EC1-B138-01546551B136}" type="parTrans" cxnId="{38F44D74-6165-412E-A941-EDA0B64AA453}">
      <dgm:prSet/>
      <dgm:spPr/>
      <dgm:t>
        <a:bodyPr/>
        <a:lstStyle/>
        <a:p>
          <a:endParaRPr lang="pl-PL"/>
        </a:p>
      </dgm:t>
    </dgm:pt>
    <dgm:pt modelId="{F319D4C6-9569-4A8B-87B0-CB2D9BECD086}" type="sibTrans" cxnId="{38F44D74-6165-412E-A941-EDA0B64AA453}">
      <dgm:prSet/>
      <dgm:spPr/>
      <dgm:t>
        <a:bodyPr/>
        <a:lstStyle/>
        <a:p>
          <a:endParaRPr lang="pl-PL"/>
        </a:p>
      </dgm:t>
    </dgm:pt>
    <dgm:pt modelId="{2FE886DA-2F76-4B5A-A0B9-7914F91A4037}" type="pres">
      <dgm:prSet presAssocID="{BF45D1DF-53E2-4A19-A3B8-A26032F666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6E2E595-0A3A-435C-9730-3CC5A73EE0C4}" type="pres">
      <dgm:prSet presAssocID="{45F4F4C1-0090-40E4-9CD4-06AFF5ABC41C}" presName="composite" presStyleCnt="0"/>
      <dgm:spPr/>
    </dgm:pt>
    <dgm:pt modelId="{0ED71ACF-101A-4A91-B6E1-299FF1CA408C}" type="pres">
      <dgm:prSet presAssocID="{45F4F4C1-0090-40E4-9CD4-06AFF5ABC41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FEBCE1A-96F2-4839-A42F-0FED6FCE97C0}" type="pres">
      <dgm:prSet presAssocID="{45F4F4C1-0090-40E4-9CD4-06AFF5ABC41C}" presName="desTx" presStyleLbl="alignAccFollowNode1" presStyleIdx="0" presStyleCnt="3">
        <dgm:presLayoutVars>
          <dgm:bulletEnabled val="1"/>
        </dgm:presLayoutVars>
      </dgm:prSet>
      <dgm:spPr/>
    </dgm:pt>
    <dgm:pt modelId="{27B5DC61-9BA3-4475-8830-8DBCBCED367D}" type="pres">
      <dgm:prSet presAssocID="{49D54D07-CB8E-4DF9-9A9B-AEDC86DE549A}" presName="space" presStyleCnt="0"/>
      <dgm:spPr/>
    </dgm:pt>
    <dgm:pt modelId="{9E4C0A44-9E42-4CF9-AE6E-22A856F1F0C4}" type="pres">
      <dgm:prSet presAssocID="{8C3C3AB0-1799-4643-9BF1-5BFF7FC8149E}" presName="composite" presStyleCnt="0"/>
      <dgm:spPr/>
    </dgm:pt>
    <dgm:pt modelId="{644317A8-ECB5-4E25-AFE6-5C0711A5B333}" type="pres">
      <dgm:prSet presAssocID="{8C3C3AB0-1799-4643-9BF1-5BFF7FC8149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AD7BD1-956A-43EA-98C0-D4600CB57A9E}" type="pres">
      <dgm:prSet presAssocID="{8C3C3AB0-1799-4643-9BF1-5BFF7FC8149E}" presName="desTx" presStyleLbl="alignAccFollowNode1" presStyleIdx="1" presStyleCnt="3">
        <dgm:presLayoutVars>
          <dgm:bulletEnabled val="1"/>
        </dgm:presLayoutVars>
      </dgm:prSet>
      <dgm:spPr/>
    </dgm:pt>
    <dgm:pt modelId="{CDB1CAA4-5165-41F6-98C2-12C88BAED3E0}" type="pres">
      <dgm:prSet presAssocID="{EF8D0F81-23D3-4AC8-808E-BBFCA7FBD8F5}" presName="space" presStyleCnt="0"/>
      <dgm:spPr/>
    </dgm:pt>
    <dgm:pt modelId="{A977EDB0-1D66-4127-BFDC-651AC0335DE4}" type="pres">
      <dgm:prSet presAssocID="{278CE6D8-FBD1-491D-A312-CD27095BF5DD}" presName="composite" presStyleCnt="0"/>
      <dgm:spPr/>
    </dgm:pt>
    <dgm:pt modelId="{CA9DD40E-F5EA-4EAA-90E4-C7CB8D047893}" type="pres">
      <dgm:prSet presAssocID="{278CE6D8-FBD1-491D-A312-CD27095BF5D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EF59555-DD0C-488E-A165-DBA1A1B8C66D}" type="pres">
      <dgm:prSet presAssocID="{278CE6D8-FBD1-491D-A312-CD27095BF5D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FC38373-6894-40EF-97E6-9AC185A05FFE}" type="presOf" srcId="{45F4F4C1-0090-40E4-9CD4-06AFF5ABC41C}" destId="{0ED71ACF-101A-4A91-B6E1-299FF1CA408C}" srcOrd="0" destOrd="0" presId="urn:microsoft.com/office/officeart/2005/8/layout/hList1"/>
    <dgm:cxn modelId="{D1F7DDB1-026C-4D23-B533-E4F194E3F9BB}" srcId="{BF45D1DF-53E2-4A19-A3B8-A26032F66600}" destId="{8C3C3AB0-1799-4643-9BF1-5BFF7FC8149E}" srcOrd="1" destOrd="0" parTransId="{F1F96104-25EB-496C-B6F5-A353CA2F91DF}" sibTransId="{EF8D0F81-23D3-4AC8-808E-BBFCA7FBD8F5}"/>
    <dgm:cxn modelId="{AE63E50A-5765-4AA9-9089-4DCD4A1A7043}" type="presOf" srcId="{8C3C3AB0-1799-4643-9BF1-5BFF7FC8149E}" destId="{644317A8-ECB5-4E25-AFE6-5C0711A5B333}" srcOrd="0" destOrd="0" presId="urn:microsoft.com/office/officeart/2005/8/layout/hList1"/>
    <dgm:cxn modelId="{4B356A49-60D4-40A1-9E6E-D636C3AC7F2E}" srcId="{BF45D1DF-53E2-4A19-A3B8-A26032F66600}" destId="{45F4F4C1-0090-40E4-9CD4-06AFF5ABC41C}" srcOrd="0" destOrd="0" parTransId="{A71C485A-F16A-41EB-AB09-7CBC16B827CC}" sibTransId="{49D54D07-CB8E-4DF9-9A9B-AEDC86DE549A}"/>
    <dgm:cxn modelId="{EB2E92EB-23D0-4BF0-BF94-886EBBD604B8}" type="presOf" srcId="{BF45D1DF-53E2-4A19-A3B8-A26032F66600}" destId="{2FE886DA-2F76-4B5A-A0B9-7914F91A4037}" srcOrd="0" destOrd="0" presId="urn:microsoft.com/office/officeart/2005/8/layout/hList1"/>
    <dgm:cxn modelId="{38F44D74-6165-412E-A941-EDA0B64AA453}" srcId="{BF45D1DF-53E2-4A19-A3B8-A26032F66600}" destId="{278CE6D8-FBD1-491D-A312-CD27095BF5DD}" srcOrd="2" destOrd="0" parTransId="{08A429E4-7ED1-4EC1-B138-01546551B136}" sibTransId="{F319D4C6-9569-4A8B-87B0-CB2D9BECD086}"/>
    <dgm:cxn modelId="{95C808E5-6942-41F3-95B9-79B5D4A51A04}" type="presOf" srcId="{278CE6D8-FBD1-491D-A312-CD27095BF5DD}" destId="{CA9DD40E-F5EA-4EAA-90E4-C7CB8D047893}" srcOrd="0" destOrd="0" presId="urn:microsoft.com/office/officeart/2005/8/layout/hList1"/>
    <dgm:cxn modelId="{6938A616-5ACB-4894-968D-2B31696DCA3D}" type="presParOf" srcId="{2FE886DA-2F76-4B5A-A0B9-7914F91A4037}" destId="{66E2E595-0A3A-435C-9730-3CC5A73EE0C4}" srcOrd="0" destOrd="0" presId="urn:microsoft.com/office/officeart/2005/8/layout/hList1"/>
    <dgm:cxn modelId="{F90B81FC-A0C7-4482-9B9F-CD06693F7BCD}" type="presParOf" srcId="{66E2E595-0A3A-435C-9730-3CC5A73EE0C4}" destId="{0ED71ACF-101A-4A91-B6E1-299FF1CA408C}" srcOrd="0" destOrd="0" presId="urn:microsoft.com/office/officeart/2005/8/layout/hList1"/>
    <dgm:cxn modelId="{9F4DB1A9-2BC8-483E-AC02-74E32C5C2BEA}" type="presParOf" srcId="{66E2E595-0A3A-435C-9730-3CC5A73EE0C4}" destId="{7FEBCE1A-96F2-4839-A42F-0FED6FCE97C0}" srcOrd="1" destOrd="0" presId="urn:microsoft.com/office/officeart/2005/8/layout/hList1"/>
    <dgm:cxn modelId="{89CA1945-CB4B-4211-B24E-3F816DA82209}" type="presParOf" srcId="{2FE886DA-2F76-4B5A-A0B9-7914F91A4037}" destId="{27B5DC61-9BA3-4475-8830-8DBCBCED367D}" srcOrd="1" destOrd="0" presId="urn:microsoft.com/office/officeart/2005/8/layout/hList1"/>
    <dgm:cxn modelId="{A3AE5DCC-0BFA-446C-B511-CD65856D4D01}" type="presParOf" srcId="{2FE886DA-2F76-4B5A-A0B9-7914F91A4037}" destId="{9E4C0A44-9E42-4CF9-AE6E-22A856F1F0C4}" srcOrd="2" destOrd="0" presId="urn:microsoft.com/office/officeart/2005/8/layout/hList1"/>
    <dgm:cxn modelId="{9FF11564-CA84-4A9E-898B-79749408530D}" type="presParOf" srcId="{9E4C0A44-9E42-4CF9-AE6E-22A856F1F0C4}" destId="{644317A8-ECB5-4E25-AFE6-5C0711A5B333}" srcOrd="0" destOrd="0" presId="urn:microsoft.com/office/officeart/2005/8/layout/hList1"/>
    <dgm:cxn modelId="{424A8146-9869-4A2C-BD17-86F0EF39EF07}" type="presParOf" srcId="{9E4C0A44-9E42-4CF9-AE6E-22A856F1F0C4}" destId="{9BAD7BD1-956A-43EA-98C0-D4600CB57A9E}" srcOrd="1" destOrd="0" presId="urn:microsoft.com/office/officeart/2005/8/layout/hList1"/>
    <dgm:cxn modelId="{7F1A5A28-A26D-4138-BBBC-72E11A488668}" type="presParOf" srcId="{2FE886DA-2F76-4B5A-A0B9-7914F91A4037}" destId="{CDB1CAA4-5165-41F6-98C2-12C88BAED3E0}" srcOrd="3" destOrd="0" presId="urn:microsoft.com/office/officeart/2005/8/layout/hList1"/>
    <dgm:cxn modelId="{ADBA236A-F46C-4D40-ABD1-A1DDFBEB33AC}" type="presParOf" srcId="{2FE886DA-2F76-4B5A-A0B9-7914F91A4037}" destId="{A977EDB0-1D66-4127-BFDC-651AC0335DE4}" srcOrd="4" destOrd="0" presId="urn:microsoft.com/office/officeart/2005/8/layout/hList1"/>
    <dgm:cxn modelId="{3FB380D8-70A2-4989-B472-260C0160EFD7}" type="presParOf" srcId="{A977EDB0-1D66-4127-BFDC-651AC0335DE4}" destId="{CA9DD40E-F5EA-4EAA-90E4-C7CB8D047893}" srcOrd="0" destOrd="0" presId="urn:microsoft.com/office/officeart/2005/8/layout/hList1"/>
    <dgm:cxn modelId="{29370E93-4A3E-4EDD-B720-4DBC02F8B6A8}" type="presParOf" srcId="{A977EDB0-1D66-4127-BFDC-651AC0335DE4}" destId="{1EF59555-DD0C-488E-A165-DBA1A1B8C66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890D0-9548-4FC0-8729-2F18F6740380}">
      <dsp:nvSpPr>
        <dsp:cNvPr id="0" name=""/>
        <dsp:cNvSpPr/>
      </dsp:nvSpPr>
      <dsp:spPr>
        <a:xfrm>
          <a:off x="3043239" y="2756459"/>
          <a:ext cx="2042692" cy="2042692"/>
        </a:xfrm>
        <a:prstGeom prst="ellipse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/>
            <a:t>   </a:t>
          </a:r>
        </a:p>
      </dsp:txBody>
      <dsp:txXfrm>
        <a:off x="3342384" y="3055604"/>
        <a:ext cx="1444402" cy="1444402"/>
      </dsp:txXfrm>
    </dsp:sp>
    <dsp:sp modelId="{8DDD128B-E219-4E58-8894-9D36A36C8467}">
      <dsp:nvSpPr>
        <dsp:cNvPr id="0" name=""/>
        <dsp:cNvSpPr/>
      </dsp:nvSpPr>
      <dsp:spPr>
        <a:xfrm rot="10800000">
          <a:off x="1064450" y="3486722"/>
          <a:ext cx="1869955" cy="582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E3FDE-B28D-4371-9B97-138831FBA917}">
      <dsp:nvSpPr>
        <dsp:cNvPr id="0" name=""/>
        <dsp:cNvSpPr/>
      </dsp:nvSpPr>
      <dsp:spPr>
        <a:xfrm>
          <a:off x="94171" y="3001583"/>
          <a:ext cx="1940557" cy="1552446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dział gospodarki wodnej od 9 stycznia tego roku nadzoruje </a:t>
          </a:r>
          <a:r>
            <a:rPr lang="pl-PL" sz="1600" b="1" kern="1200" dirty="0"/>
            <a:t>Minister Gospodarki Morskiej i Żeglugi Śródlądowej</a:t>
          </a:r>
        </a:p>
      </dsp:txBody>
      <dsp:txXfrm>
        <a:off x="139641" y="3047053"/>
        <a:ext cx="1849617" cy="1461506"/>
      </dsp:txXfrm>
    </dsp:sp>
    <dsp:sp modelId="{0F8D8F92-CD49-472C-8C41-1D84E9350341}">
      <dsp:nvSpPr>
        <dsp:cNvPr id="0" name=""/>
        <dsp:cNvSpPr/>
      </dsp:nvSpPr>
      <dsp:spPr>
        <a:xfrm rot="13500000">
          <a:off x="1669320" y="2026435"/>
          <a:ext cx="1869955" cy="582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67824"/>
            <a:satOff val="-156"/>
            <a:lumOff val="4968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36216-AE9E-4EBD-8E16-5F6CA639E204}">
      <dsp:nvSpPr>
        <dsp:cNvPr id="0" name=""/>
        <dsp:cNvSpPr/>
      </dsp:nvSpPr>
      <dsp:spPr>
        <a:xfrm>
          <a:off x="972890" y="880166"/>
          <a:ext cx="1940557" cy="1552446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67816"/>
            <a:satOff val="1294"/>
            <a:lumOff val="57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PGW WP powstało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1 stycznia </a:t>
          </a:r>
          <a:r>
            <a:rPr lang="pl-PL" sz="1600" kern="1200" dirty="0"/>
            <a:t>2018r</a:t>
          </a:r>
          <a:r>
            <a:rPr lang="pl-PL" sz="1800" kern="1200" dirty="0"/>
            <a:t>. </a:t>
          </a:r>
        </a:p>
      </dsp:txBody>
      <dsp:txXfrm>
        <a:off x="1018360" y="925636"/>
        <a:ext cx="1849617" cy="1461506"/>
      </dsp:txXfrm>
    </dsp:sp>
    <dsp:sp modelId="{95E6E97C-8253-45CD-BF28-C58A63CFBAF8}">
      <dsp:nvSpPr>
        <dsp:cNvPr id="0" name=""/>
        <dsp:cNvSpPr/>
      </dsp:nvSpPr>
      <dsp:spPr>
        <a:xfrm rot="16239895">
          <a:off x="3192023" y="1465190"/>
          <a:ext cx="1792046" cy="582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135647"/>
            <a:satOff val="-313"/>
            <a:lumOff val="9936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6F8AE-DCA3-4B9F-A389-3EAAA0A8BD8E}">
      <dsp:nvSpPr>
        <dsp:cNvPr id="0" name=""/>
        <dsp:cNvSpPr/>
      </dsp:nvSpPr>
      <dsp:spPr>
        <a:xfrm>
          <a:off x="3128165" y="84087"/>
          <a:ext cx="1940557" cy="1552446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135632"/>
            <a:satOff val="2588"/>
            <a:lumOff val="114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Ustawa Prawo wodne z  dnia 20 lipca 2017r.</a:t>
          </a:r>
        </a:p>
      </dsp:txBody>
      <dsp:txXfrm>
        <a:off x="3173635" y="129557"/>
        <a:ext cx="1849617" cy="1461506"/>
      </dsp:txXfrm>
    </dsp:sp>
    <dsp:sp modelId="{EDC3724C-A4CC-4609-97CA-16842E1BFB45}">
      <dsp:nvSpPr>
        <dsp:cNvPr id="0" name=""/>
        <dsp:cNvSpPr/>
      </dsp:nvSpPr>
      <dsp:spPr>
        <a:xfrm rot="18900000">
          <a:off x="4589894" y="2026435"/>
          <a:ext cx="1869955" cy="582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203471"/>
            <a:satOff val="-469"/>
            <a:lumOff val="14903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7F57D-37E4-461B-BD1D-108C89BC47F4}">
      <dsp:nvSpPr>
        <dsp:cNvPr id="0" name=""/>
        <dsp:cNvSpPr/>
      </dsp:nvSpPr>
      <dsp:spPr>
        <a:xfrm>
          <a:off x="5215722" y="880166"/>
          <a:ext cx="1940557" cy="1552446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203448"/>
            <a:satOff val="3881"/>
            <a:lumOff val="1714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600" kern="1200" dirty="0"/>
            <a:t>państwowa osoba prawna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600" kern="1200" dirty="0"/>
            <a:t>w rozumieniu ustawy z dnia 27 sierpnia 2009 r. o finansach publicznych</a:t>
          </a:r>
        </a:p>
      </dsp:txBody>
      <dsp:txXfrm>
        <a:off x="5261192" y="925636"/>
        <a:ext cx="1849617" cy="1461506"/>
      </dsp:txXfrm>
    </dsp:sp>
    <dsp:sp modelId="{B6BAB171-336F-4393-B633-04A1A80DB5CF}">
      <dsp:nvSpPr>
        <dsp:cNvPr id="0" name=""/>
        <dsp:cNvSpPr/>
      </dsp:nvSpPr>
      <dsp:spPr>
        <a:xfrm>
          <a:off x="5194765" y="3486722"/>
          <a:ext cx="1869955" cy="582167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271295"/>
            <a:satOff val="-626"/>
            <a:lumOff val="19871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D54F7-81D1-4EEE-BCEF-3CECB11F6A89}">
      <dsp:nvSpPr>
        <dsp:cNvPr id="0" name=""/>
        <dsp:cNvSpPr/>
      </dsp:nvSpPr>
      <dsp:spPr>
        <a:xfrm>
          <a:off x="6094442" y="3001583"/>
          <a:ext cx="1940557" cy="1552446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271263"/>
            <a:satOff val="5175"/>
            <a:lumOff val="2285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Ramowa Dyrektywa Wodna </a:t>
          </a:r>
        </a:p>
      </dsp:txBody>
      <dsp:txXfrm>
        <a:off x="6139912" y="3047053"/>
        <a:ext cx="1849617" cy="1461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B890D0-9548-4FC0-8729-2F18F6740380}">
      <dsp:nvSpPr>
        <dsp:cNvPr id="0" name=""/>
        <dsp:cNvSpPr/>
      </dsp:nvSpPr>
      <dsp:spPr>
        <a:xfrm>
          <a:off x="2967147" y="2588277"/>
          <a:ext cx="2194876" cy="2194876"/>
        </a:xfrm>
        <a:prstGeom prst="ellipse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/>
            <a:t>   </a:t>
          </a:r>
        </a:p>
      </dsp:txBody>
      <dsp:txXfrm>
        <a:off x="3288579" y="2909709"/>
        <a:ext cx="1552012" cy="1552012"/>
      </dsp:txXfrm>
    </dsp:sp>
    <dsp:sp modelId="{8DDD128B-E219-4E58-8894-9D36A36C8467}">
      <dsp:nvSpPr>
        <dsp:cNvPr id="0" name=""/>
        <dsp:cNvSpPr/>
      </dsp:nvSpPr>
      <dsp:spPr>
        <a:xfrm rot="11723523">
          <a:off x="1008043" y="2796458"/>
          <a:ext cx="1924971" cy="62553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E3FDE-B28D-4371-9B97-138831FBA917}">
      <dsp:nvSpPr>
        <dsp:cNvPr id="0" name=""/>
        <dsp:cNvSpPr/>
      </dsp:nvSpPr>
      <dsp:spPr>
        <a:xfrm>
          <a:off x="0" y="2019710"/>
          <a:ext cx="2085132" cy="16681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RZGW</a:t>
          </a:r>
          <a:endParaRPr lang="pl-PL" sz="2400" b="1" kern="1200" dirty="0"/>
        </a:p>
      </dsp:txBody>
      <dsp:txXfrm>
        <a:off x="48857" y="2068567"/>
        <a:ext cx="1987418" cy="1570391"/>
      </dsp:txXfrm>
    </dsp:sp>
    <dsp:sp modelId="{0F8D8F92-CD49-472C-8C41-1D84E9350341}">
      <dsp:nvSpPr>
        <dsp:cNvPr id="0" name=""/>
        <dsp:cNvSpPr/>
      </dsp:nvSpPr>
      <dsp:spPr>
        <a:xfrm rot="14700000">
          <a:off x="2189220" y="1407940"/>
          <a:ext cx="1918135" cy="62553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36216-AE9E-4EBD-8E16-5F6CA639E204}">
      <dsp:nvSpPr>
        <dsp:cNvPr id="0" name=""/>
        <dsp:cNvSpPr/>
      </dsp:nvSpPr>
      <dsp:spPr>
        <a:xfrm>
          <a:off x="1700402" y="17446"/>
          <a:ext cx="2085132" cy="16681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 err="1"/>
            <a:t>WZMiUW</a:t>
          </a:r>
          <a:endParaRPr lang="pl-PL" sz="2400" kern="1200" dirty="0"/>
        </a:p>
      </dsp:txBody>
      <dsp:txXfrm>
        <a:off x="1749259" y="66303"/>
        <a:ext cx="1987418" cy="1570391"/>
      </dsp:txXfrm>
    </dsp:sp>
    <dsp:sp modelId="{95E6E97C-8253-45CD-BF28-C58A63CFBAF8}">
      <dsp:nvSpPr>
        <dsp:cNvPr id="0" name=""/>
        <dsp:cNvSpPr/>
      </dsp:nvSpPr>
      <dsp:spPr>
        <a:xfrm rot="17658166">
          <a:off x="3997394" y="1396105"/>
          <a:ext cx="1919767" cy="62553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6F8AE-DCA3-4B9F-A389-3EAAA0A8BD8E}">
      <dsp:nvSpPr>
        <dsp:cNvPr id="0" name=""/>
        <dsp:cNvSpPr/>
      </dsp:nvSpPr>
      <dsp:spPr>
        <a:xfrm>
          <a:off x="4309760" y="0"/>
          <a:ext cx="2085132" cy="16681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Starostwa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/>
            <a:t>(pozwolenia wodnoprawne)</a:t>
          </a:r>
        </a:p>
      </dsp:txBody>
      <dsp:txXfrm>
        <a:off x="4358617" y="48857"/>
        <a:ext cx="1987418" cy="1570391"/>
      </dsp:txXfrm>
    </dsp:sp>
    <dsp:sp modelId="{EDC3724C-A4CC-4609-97CA-16842E1BFB45}">
      <dsp:nvSpPr>
        <dsp:cNvPr id="0" name=""/>
        <dsp:cNvSpPr/>
      </dsp:nvSpPr>
      <dsp:spPr>
        <a:xfrm rot="20700000">
          <a:off x="5199783" y="2811788"/>
          <a:ext cx="1918135" cy="62553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7F57D-37E4-461B-BD1D-108C89BC47F4}">
      <dsp:nvSpPr>
        <dsp:cNvPr id="0" name=""/>
        <dsp:cNvSpPr/>
      </dsp:nvSpPr>
      <dsp:spPr>
        <a:xfrm>
          <a:off x="6042673" y="2042280"/>
          <a:ext cx="2085132" cy="16681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600" kern="1200" dirty="0"/>
            <a:t>Urzędy Marszałkowskie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600" kern="1200" dirty="0"/>
            <a:t>(pozwolenia wodnoprawne, opłaty)</a:t>
          </a:r>
        </a:p>
      </dsp:txBody>
      <dsp:txXfrm>
        <a:off x="6091530" y="2091137"/>
        <a:ext cx="1987418" cy="15703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218EE-8C49-4A30-A21C-7EF51A5EE112}">
      <dsp:nvSpPr>
        <dsp:cNvPr id="0" name=""/>
        <dsp:cNvSpPr/>
      </dsp:nvSpPr>
      <dsp:spPr>
        <a:xfrm>
          <a:off x="2015" y="165832"/>
          <a:ext cx="881251" cy="694502"/>
        </a:xfrm>
        <a:prstGeom prst="roundRect">
          <a:avLst>
            <a:gd name="adj" fmla="val 10000"/>
          </a:avLst>
        </a:prstGeom>
        <a:solidFill>
          <a:srgbClr val="1860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KZGW</a:t>
          </a:r>
        </a:p>
      </dsp:txBody>
      <dsp:txXfrm>
        <a:off x="22356" y="186173"/>
        <a:ext cx="840569" cy="653820"/>
      </dsp:txXfrm>
    </dsp:sp>
    <dsp:sp modelId="{61A0FBB0-793B-497B-BE6A-8E44AB0CFC70}">
      <dsp:nvSpPr>
        <dsp:cNvPr id="0" name=""/>
        <dsp:cNvSpPr/>
      </dsp:nvSpPr>
      <dsp:spPr>
        <a:xfrm>
          <a:off x="971392" y="403808"/>
          <a:ext cx="186825" cy="218550"/>
        </a:xfrm>
        <a:prstGeom prst="rightArrow">
          <a:avLst>
            <a:gd name="adj1" fmla="val 60000"/>
            <a:gd name="adj2" fmla="val 50000"/>
          </a:avLst>
        </a:prstGeom>
        <a:solidFill>
          <a:srgbClr val="18608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/>
        </a:p>
      </dsp:txBody>
      <dsp:txXfrm>
        <a:off x="971392" y="447518"/>
        <a:ext cx="130778" cy="131130"/>
      </dsp:txXfrm>
    </dsp:sp>
    <dsp:sp modelId="{C98DA556-15EC-407B-9A3F-9A8A37FE1486}">
      <dsp:nvSpPr>
        <dsp:cNvPr id="0" name=""/>
        <dsp:cNvSpPr/>
      </dsp:nvSpPr>
      <dsp:spPr>
        <a:xfrm>
          <a:off x="1235767" y="165832"/>
          <a:ext cx="881251" cy="694502"/>
        </a:xfrm>
        <a:prstGeom prst="roundRect">
          <a:avLst>
            <a:gd name="adj" fmla="val 10000"/>
          </a:avLst>
        </a:prstGeom>
        <a:solidFill>
          <a:srgbClr val="1860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11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RZGW</a:t>
          </a:r>
        </a:p>
      </dsp:txBody>
      <dsp:txXfrm>
        <a:off x="1256108" y="186173"/>
        <a:ext cx="840569" cy="653820"/>
      </dsp:txXfrm>
    </dsp:sp>
    <dsp:sp modelId="{28EF3A3B-E5FC-4CF5-AF5F-B27108ABC8D7}">
      <dsp:nvSpPr>
        <dsp:cNvPr id="0" name=""/>
        <dsp:cNvSpPr/>
      </dsp:nvSpPr>
      <dsp:spPr>
        <a:xfrm>
          <a:off x="2205144" y="403808"/>
          <a:ext cx="186825" cy="218550"/>
        </a:xfrm>
        <a:prstGeom prst="rightArrow">
          <a:avLst>
            <a:gd name="adj1" fmla="val 60000"/>
            <a:gd name="adj2" fmla="val 50000"/>
          </a:avLst>
        </a:prstGeom>
        <a:solidFill>
          <a:srgbClr val="18608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/>
        </a:p>
      </dsp:txBody>
      <dsp:txXfrm>
        <a:off x="2205144" y="447518"/>
        <a:ext cx="130778" cy="131130"/>
      </dsp:txXfrm>
    </dsp:sp>
    <dsp:sp modelId="{71DF16E5-DFF1-476B-B1B4-EB440115812B}">
      <dsp:nvSpPr>
        <dsp:cNvPr id="0" name=""/>
        <dsp:cNvSpPr/>
      </dsp:nvSpPr>
      <dsp:spPr>
        <a:xfrm>
          <a:off x="2469520" y="165832"/>
          <a:ext cx="881251" cy="694502"/>
        </a:xfrm>
        <a:prstGeom prst="roundRect">
          <a:avLst>
            <a:gd name="adj" fmla="val 10000"/>
          </a:avLst>
        </a:prstGeom>
        <a:solidFill>
          <a:srgbClr val="1860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/>
            <a:t>50 </a:t>
          </a:r>
          <a:r>
            <a:rPr lang="pl-PL" sz="1300" kern="1200" dirty="0"/>
            <a:t>Zarządów Zlewni</a:t>
          </a:r>
        </a:p>
      </dsp:txBody>
      <dsp:txXfrm>
        <a:off x="2489861" y="186173"/>
        <a:ext cx="840569" cy="653820"/>
      </dsp:txXfrm>
    </dsp:sp>
    <dsp:sp modelId="{6CE5C66C-5513-43BB-9456-284915293285}">
      <dsp:nvSpPr>
        <dsp:cNvPr id="0" name=""/>
        <dsp:cNvSpPr/>
      </dsp:nvSpPr>
      <dsp:spPr>
        <a:xfrm>
          <a:off x="3438897" y="403808"/>
          <a:ext cx="186825" cy="218550"/>
        </a:xfrm>
        <a:prstGeom prst="rightArrow">
          <a:avLst>
            <a:gd name="adj1" fmla="val 60000"/>
            <a:gd name="adj2" fmla="val 50000"/>
          </a:avLst>
        </a:prstGeom>
        <a:solidFill>
          <a:srgbClr val="18608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900" kern="1200"/>
        </a:p>
      </dsp:txBody>
      <dsp:txXfrm>
        <a:off x="3438897" y="447518"/>
        <a:ext cx="130778" cy="131130"/>
      </dsp:txXfrm>
    </dsp:sp>
    <dsp:sp modelId="{99D3D4F8-8616-4E42-BFAB-7C563FB01A36}">
      <dsp:nvSpPr>
        <dsp:cNvPr id="0" name=""/>
        <dsp:cNvSpPr/>
      </dsp:nvSpPr>
      <dsp:spPr>
        <a:xfrm>
          <a:off x="3703272" y="165832"/>
          <a:ext cx="881251" cy="694502"/>
        </a:xfrm>
        <a:prstGeom prst="roundRect">
          <a:avLst>
            <a:gd name="adj" fmla="val 10000"/>
          </a:avLst>
        </a:prstGeom>
        <a:solidFill>
          <a:srgbClr val="1860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300" kern="1200" dirty="0"/>
            <a:t>330 Nadzorów Wodnych</a:t>
          </a:r>
        </a:p>
      </dsp:txBody>
      <dsp:txXfrm>
        <a:off x="3723613" y="186173"/>
        <a:ext cx="840569" cy="6538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1A079-4DD7-4E3B-84C6-484DABB1C2D7}" type="datetimeFigureOut">
              <a:rPr lang="pl-PL" smtClean="0"/>
              <a:pPr/>
              <a:t>2019-03-27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04A1A-DB18-4591-9F7F-BE9FB0A1B9E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37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04A1A-DB18-4591-9F7F-BE9FB0A1B9E9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1999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>
            <a:extLst>
              <a:ext uri="{FF2B5EF4-FFF2-40B4-BE49-F238E27FC236}">
                <a16:creationId xmlns:a16="http://schemas.microsoft.com/office/drawing/2014/main" xmlns="" id="{0E753B27-ECD2-4A28-87D3-1504346BFD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>
            <a:extLst>
              <a:ext uri="{FF2B5EF4-FFF2-40B4-BE49-F238E27FC236}">
                <a16:creationId xmlns:a16="http://schemas.microsoft.com/office/drawing/2014/main" xmlns="" id="{BD5DA2CD-AE7C-48B4-B946-F134AAC15F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Dokładną strukturę i organizację Wód Polskich, uwzględniającą zakres zadań jednostek organizacyjnych i ich obszar działania oraz potrzebę racjonalnego wykorzystania środków publicznych określa statut nadany w drodze rozporządzenia przez ministra właściwego do spraw gospodarki wodnej. Cała struktura Wód Polskich jest podzielona na piony merytoryczne (ochrony przed powodzią i suszą, usług wodnych i zarządzania środowiskiem wodnym) oraz piony organizacyjny i ekonomiczny. W skład tych pionów wchodzą departamenty, biura, wydziały, zespoły, działy oraz samodzielne stanowiska pracy. Działalnością Wód Polskich kieruje prezes, który może tworzyć jednostki do realizacji projektów, komisje opiniodawczo-doradcze i zespoły problemowe o charakterze stałym lub doraźnym. Ponadto reprezentuje on Wody Polskie na zewnątrz. Dyrektorzy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rzgw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koordynują, w imieniu prezesa Wód Polskich, działalność zarządów zlewni zlokalizowanych na ich obszarze działania. Dyrektorzy zarządów zlewni natomiast koordynują działalność nadzorów wodnych.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Nowe Prawo wodne dokładnie określiło proces przejmowania pracowników przez Wody Polskie. Nie jest jednak wykluczone, że niebawem pojawi się konieczność przeprowadzenia dodatkowej rekrutacji. Wiele w tej sprawie zależy od jednostkowych decyzji pracowników. Wpływ na nie może mieć zmiana prawa w zakresie wieku uprawniającego do przejścia na emeryturę. Pracownicy KZGW i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rzgw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odbywali w ostatnim czasie szereg szkoleń, podczas których przygotowywali się do wykonywania nowych zadań. Zatrudnienie w Wodach Polskich wynosi niemal 6000 etatów.</a:t>
            </a:r>
            <a:endParaRPr lang="pl-PL" altLang="pl-PL" dirty="0"/>
          </a:p>
        </p:txBody>
      </p:sp>
      <p:sp>
        <p:nvSpPr>
          <p:cNvPr id="13316" name="Symbol zastępczy numeru slajdu 3">
            <a:extLst>
              <a:ext uri="{FF2B5EF4-FFF2-40B4-BE49-F238E27FC236}">
                <a16:creationId xmlns:a16="http://schemas.microsoft.com/office/drawing/2014/main" xmlns="" id="{A37E1866-30E0-4588-8774-1309884821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488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7600" indent="-222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22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2950" indent="-222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0150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27350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4550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1750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B68BE0-9CE1-4638-B8D3-4B86B2D3B0E1}" type="slidenum">
              <a:rPr lang="pl-PL" altLang="pl-PL" smtClean="0"/>
              <a:pPr/>
              <a:t>28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58025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04A1A-DB18-4591-9F7F-BE9FB0A1B9E9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3916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04A1A-DB18-4591-9F7F-BE9FB0A1B9E9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3159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04A1A-DB18-4591-9F7F-BE9FB0A1B9E9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990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04A1A-DB18-4591-9F7F-BE9FB0A1B9E9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6576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obrazu slajdu 1">
            <a:extLst>
              <a:ext uri="{FF2B5EF4-FFF2-40B4-BE49-F238E27FC236}">
                <a16:creationId xmlns:a16="http://schemas.microsoft.com/office/drawing/2014/main" xmlns="" id="{E2D23339-E8AD-497F-85B7-9CA3C9F5A9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Symbol zastępczy notatek 2">
            <a:extLst>
              <a:ext uri="{FF2B5EF4-FFF2-40B4-BE49-F238E27FC236}">
                <a16:creationId xmlns:a16="http://schemas.microsoft.com/office/drawing/2014/main" xmlns="" id="{D909B49D-CAA0-4CB8-A971-B3FF2A061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32772" name="Symbol zastępczy numeru slajdu 3">
            <a:extLst>
              <a:ext uri="{FF2B5EF4-FFF2-40B4-BE49-F238E27FC236}">
                <a16:creationId xmlns:a16="http://schemas.microsoft.com/office/drawing/2014/main" xmlns="" id="{5A3EE703-A081-40C4-B27A-1A44F49AB0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488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7600" indent="-222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22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2950" indent="-222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0150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27350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4550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1750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F1E382-5228-4205-A9BF-3264BF0D8787}" type="slidenum">
              <a:rPr lang="pl-PL" altLang="pl-PL" smtClean="0"/>
              <a:pPr/>
              <a:t>35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84095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Państwowe Gospodarstwo Wodne Wody Polskie powstały 1 stycznia tego roku na podstawie uchwalonej 20 lipca 2017 r. ustawy Prawo wodne. </a:t>
            </a:r>
          </a:p>
          <a:p>
            <a:r>
              <a:rPr lang="pl-PL" dirty="0"/>
              <a:t>dział gospodarki wodnej od 9 stycznia tego roku nadzoruje Minister Gospodarki Morskiej i Żeglugi Śródlądowej</a:t>
            </a:r>
          </a:p>
          <a:p>
            <a:endParaRPr lang="pl-PL" dirty="0"/>
          </a:p>
          <a:p>
            <a:r>
              <a:rPr lang="pl-PL" dirty="0"/>
              <a:t>Bezpośrednią przyczyną reformy gospodarki wodnej jest obowiązek realizacji postanowień Dyrektywy 2000/60/WE Parlamentu Europejskiego i Rady z dnia 23 października 2000 r. – tzw. Ramowej Dyrektywy Wodnej, która ustanawia ramy wspólnotowego działania w dziedzinie polityki wodnej.</a:t>
            </a:r>
          </a:p>
          <a:p>
            <a:r>
              <a:rPr lang="pl-PL" dirty="0"/>
              <a:t>Przeprowadzenie reformy było warunkiem, który Polska musiała spełnić, by korzystać ze środków z programów operacyjnych Unii Europejskiej na lata 2014-2020.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Racjonalne zarządzanie zasobami wodnymi jest nam również potrzebne ze względu na ich ograniczone zasoby. Pod tym względem Polska jest na przedostatnim miejscu w Europie. Na jednego mieszkańca naszego kraju przypada ok. 1600 m wody rocznie, tzn. trzy razy mniej niż średnio w Europie. Musimy również wypracować systemowe sposoby zarządzania ryzykiem powodziowym oraz zagrożeniem wystąpienia suszy.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/>
              <a:t>Państwowe Gospodarstwo Wodne Wody Polskie jest państwową osobą prawną w rozumieniu ustawy z dnia 27 sierpnia 2009 r. o finansach publicznych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04A1A-DB18-4591-9F7F-BE9FB0A1B9E9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0012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04A1A-DB18-4591-9F7F-BE9FB0A1B9E9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8990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04A1A-DB18-4591-9F7F-BE9FB0A1B9E9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9076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Zarówno kompetencje jak i pracownicy Wód Polskich pochodzą z istniejących przed 1 stycznia 2018r. jednostek.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Pracownikami nowej instytucji się dotychczasowi pracownicy KZGW,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rzgw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pracownicy byłych Wojewódzkich Zarządów Melioracji i Urządzeń Wodnych oraz niektórzy pracownicy samorządów.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04A1A-DB18-4591-9F7F-BE9FB0A1B9E9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672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obrazu slajdu 1">
            <a:extLst>
              <a:ext uri="{FF2B5EF4-FFF2-40B4-BE49-F238E27FC236}">
                <a16:creationId xmlns:a16="http://schemas.microsoft.com/office/drawing/2014/main" xmlns="" id="{C207EC48-E2F3-4E3D-822F-8697FE22A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Symbol zastępczy notatek 2">
            <a:extLst>
              <a:ext uri="{FF2B5EF4-FFF2-40B4-BE49-F238E27FC236}">
                <a16:creationId xmlns:a16="http://schemas.microsoft.com/office/drawing/2014/main" xmlns="" id="{8641CF85-5771-4E03-B88E-91FB61C2B0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dirty="0"/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Struktura Wód Polskich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Wody Polskie realizują politykę gospodarowania wodami na każdym poziomie, tzn. na poziomie zlewni, regionu wodnego oraz dorzecza. Ich struktura odpowiada zatem podziałowi hydrograficznemu Polski. Jednostkami organizacyjnymi Wód Polskich są: Krajowy Zarząd Gospodarki Wodnej (KGZW) z siedzibą w Warszawie, 11 regionalnych zarządów gospodarki wodnej z siedzibami w Białymstoku, Bydgoszczy, Gdańsku, Gliwicach, Krakowie, Lublinie, Poznaniu, Rzeszowie, Szczecinie, Warszawie i we Wrocławiu, zarządy zlewni oraz nadzory wodne. </a:t>
            </a:r>
            <a:endParaRPr lang="pl-PL" altLang="pl-PL" dirty="0"/>
          </a:p>
          <a:p>
            <a:endParaRPr lang="pl-PL" altLang="pl-PL" dirty="0"/>
          </a:p>
          <a:p>
            <a:endParaRPr lang="pl-PL" altLang="pl-PL" dirty="0"/>
          </a:p>
          <a:p>
            <a:r>
              <a:rPr lang="pl-PL" altLang="pl-PL" dirty="0"/>
              <a:t>Nowe RZGW: </a:t>
            </a:r>
          </a:p>
          <a:p>
            <a:r>
              <a:rPr lang="pl-PL" altLang="pl-PL" dirty="0"/>
              <a:t>w Bydgoszczy</a:t>
            </a:r>
          </a:p>
          <a:p>
            <a:r>
              <a:rPr lang="pl-PL" altLang="pl-PL" dirty="0"/>
              <a:t>w Białymstoku</a:t>
            </a:r>
          </a:p>
          <a:p>
            <a:r>
              <a:rPr lang="pl-PL" altLang="pl-PL" dirty="0"/>
              <a:t>w Lublinie</a:t>
            </a:r>
          </a:p>
          <a:p>
            <a:r>
              <a:rPr lang="pl-PL" altLang="pl-PL" dirty="0"/>
              <a:t>w Rzeszowie</a:t>
            </a:r>
          </a:p>
        </p:txBody>
      </p:sp>
      <p:sp>
        <p:nvSpPr>
          <p:cNvPr id="7172" name="Symbol zastępczy numeru slajdu 3">
            <a:extLst>
              <a:ext uri="{FF2B5EF4-FFF2-40B4-BE49-F238E27FC236}">
                <a16:creationId xmlns:a16="http://schemas.microsoft.com/office/drawing/2014/main" xmlns="" id="{52011566-9D21-46A4-8B9F-F01E5A5DC4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488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7600" indent="-222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22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2950" indent="-222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0150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27350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4550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1750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00DCB1-0A50-4898-AADA-BF860DE2CA71}" type="slidenum">
              <a:rPr lang="pl-PL" altLang="pl-PL" smtClean="0"/>
              <a:pPr/>
              <a:t>24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44024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>
            <a:extLst>
              <a:ext uri="{FF2B5EF4-FFF2-40B4-BE49-F238E27FC236}">
                <a16:creationId xmlns:a16="http://schemas.microsoft.com/office/drawing/2014/main" xmlns="" id="{D758153B-B64D-4B41-A688-0CD058DD55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>
            <a:extLst>
              <a:ext uri="{FF2B5EF4-FFF2-40B4-BE49-F238E27FC236}">
                <a16:creationId xmlns:a16="http://schemas.microsoft.com/office/drawing/2014/main" xmlns="" id="{2DBB359A-4251-4ACD-86E5-2041239865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/>
              <a:t>Obecny obszar administrowany przez RZGW w Krakowie z podziałem na RZGW w Krakowie i RZWG w Rzeszowie po dniu 1 stycznia 2018 r.</a:t>
            </a:r>
          </a:p>
        </p:txBody>
      </p:sp>
      <p:sp>
        <p:nvSpPr>
          <p:cNvPr id="9220" name="Symbol zastępczy numeru slajdu 3">
            <a:extLst>
              <a:ext uri="{FF2B5EF4-FFF2-40B4-BE49-F238E27FC236}">
                <a16:creationId xmlns:a16="http://schemas.microsoft.com/office/drawing/2014/main" xmlns="" id="{849B3C5B-A82C-4E5D-9FAC-8A597F35D8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488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7600" indent="-222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22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2950" indent="-222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0150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27350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4550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1750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D620E7-5EE6-44DC-AF6C-AF8C625BFD93}" type="slidenum">
              <a:rPr lang="pl-PL" altLang="pl-PL" smtClean="0"/>
              <a:pPr/>
              <a:t>25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5963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xmlns="" id="{C1349F6D-10DD-403D-82D1-0C811E2CB4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xmlns="" id="{F070113E-A65B-4C15-9C5E-374606EE3C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dirty="0"/>
              <a:t>Mapa prezentująca obszar administrowany przez RZGW w Krakowie od 1 stycznia 2018 r. wraz z 5 zarządami zlewni (Kraków, Kielce, Żywiec, Sandomierz, Nowy Sącz) oraz z 26 siedzibami nadzorów wodnych zgodnie ze Statutem Wód Polskich</a:t>
            </a:r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xmlns="" id="{61994D46-E4CF-46AF-9298-8F6614BDEB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5488" indent="-279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7600" indent="-222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65275" indent="-222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2950" indent="-2222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70150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27350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4550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41750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7F1117-A967-4C41-A040-047C84FEE32E}" type="slidenum">
              <a:rPr lang="pl-PL" altLang="pl-PL" smtClean="0"/>
              <a:pPr/>
              <a:t>26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39504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obszar zlewni Dunajca oraz Orawy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- 7 nadzorów wodnych: Tarnów, Grybów, Limanowa, Nowy Sącz, Muszyna, Nowy Targ, Zakopane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04A1A-DB18-4591-9F7F-BE9FB0A1B9E9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032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03A79-7FDA-4DFE-9129-9311C771BB2D}" type="datetime1">
              <a:rPr lang="pl-PL" smtClean="0"/>
              <a:pPr/>
              <a:t>2019-03-27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FDB6-72DB-4924-B1F8-ACF70C3FE6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759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EFDD-ADD6-4466-AB24-A7DC25271DF6}" type="datetime1">
              <a:rPr lang="pl-PL" smtClean="0"/>
              <a:pPr/>
              <a:t>2019-03-27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FDB6-72DB-4924-B1F8-ACF70C3FE6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866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0D83-DCCE-4CD3-B89F-FD67D3AC83AA}" type="datetime1">
              <a:rPr lang="pl-PL" smtClean="0"/>
              <a:pPr/>
              <a:t>2019-03-27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FDB6-72DB-4924-B1F8-ACF70C3FE6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784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70C70-CD4F-4010-8EC3-2EF023729888}" type="datetime1">
              <a:rPr lang="pl-PL" smtClean="0"/>
              <a:pPr/>
              <a:t>2019-03-27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FDB6-72DB-4924-B1F8-ACF70C3FE6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048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CFCD-12E0-4705-A2DE-D57F6109F8C1}" type="datetime1">
              <a:rPr lang="pl-PL" smtClean="0"/>
              <a:pPr/>
              <a:t>2019-03-27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FDB6-72DB-4924-B1F8-ACF70C3FE6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039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C556-DA85-4783-AF41-07F0EE723734}" type="datetime1">
              <a:rPr lang="pl-PL" smtClean="0"/>
              <a:pPr/>
              <a:t>2019-03-27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FDB6-72DB-4924-B1F8-ACF70C3FE6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450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73E7E-CCA8-49E1-9CA4-0517003A3A37}" type="datetime1">
              <a:rPr lang="pl-PL" smtClean="0"/>
              <a:pPr/>
              <a:t>2019-03-27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FDB6-72DB-4924-B1F8-ACF70C3FE6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575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AE812-5CF8-4EFB-8FFE-DDDE88F420D4}" type="datetime1">
              <a:rPr lang="pl-PL" smtClean="0"/>
              <a:pPr/>
              <a:t>2019-03-27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FDB6-72DB-4924-B1F8-ACF70C3FE6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124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4565-6326-46F6-A47A-9A99C03EB97E}" type="datetime1">
              <a:rPr lang="pl-PL" smtClean="0"/>
              <a:pPr/>
              <a:t>2019-03-27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FDB6-72DB-4924-B1F8-ACF70C3FE6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485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305B-19AD-4329-9098-B0F6BC9340EE}" type="datetime1">
              <a:rPr lang="pl-PL" smtClean="0"/>
              <a:pPr/>
              <a:t>2019-03-27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FDB6-72DB-4924-B1F8-ACF70C3FE6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359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5623-B1E0-4A20-BD1D-828E4989EFF1}" type="datetime1">
              <a:rPr lang="pl-PL" smtClean="0"/>
              <a:pPr/>
              <a:t>2019-03-27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6FDB6-72DB-4924-B1F8-ACF70C3FE6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930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ABD7B-4C98-4985-B532-36D79092C3D2}" type="datetime1">
              <a:rPr lang="pl-PL" smtClean="0"/>
              <a:pPr/>
              <a:t>2019-03-27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Zmiany administracyjne w zakresie gospodarki wodnej ŚWIATOWY DZIEŃ WODY NA SĄDECCZYŹNIE, Nowy Sącz 20 kwietnia 2018r.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6FDB6-72DB-4924-B1F8-ACF70C3FE60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447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5.jpeg"/><Relationship Id="rId9" Type="http://schemas.microsoft.com/office/2007/relationships/diagramDrawing" Target="../diagrams/drawing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nalezione obrazy dla zapytania pgw wody polskie logo">
            <a:extLst>
              <a:ext uri="{FF2B5EF4-FFF2-40B4-BE49-F238E27FC236}">
                <a16:creationId xmlns:a16="http://schemas.microsoft.com/office/drawing/2014/main" xmlns="" id="{6370852B-E4C1-44BC-977E-810EEA2B8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890"/>
            <a:ext cx="2491740" cy="186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E99A1DD-49B8-4F6C-928E-50DDE687B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32194"/>
            <a:ext cx="6858000" cy="1790700"/>
          </a:xfrm>
        </p:spPr>
        <p:txBody>
          <a:bodyPr>
            <a:noAutofit/>
          </a:bodyPr>
          <a:lstStyle/>
          <a:p>
            <a:r>
              <a:rPr lang="pl-PL" sz="5000" dirty="0"/>
              <a:t/>
            </a:r>
            <a:br>
              <a:rPr lang="pl-PL" sz="5000" dirty="0"/>
            </a:br>
            <a:r>
              <a:rPr lang="pl-PL" sz="5000" dirty="0"/>
              <a:t/>
            </a:r>
            <a:br>
              <a:rPr lang="pl-PL" sz="5000" dirty="0"/>
            </a:br>
            <a:r>
              <a:rPr lang="pl-PL" sz="5000" dirty="0"/>
              <a:t/>
            </a:r>
            <a:br>
              <a:rPr lang="pl-PL" sz="5000" dirty="0"/>
            </a:br>
            <a:r>
              <a:rPr lang="pl-PL" sz="5000" dirty="0"/>
              <a:t/>
            </a:r>
            <a:br>
              <a:rPr lang="pl-PL" sz="5000" dirty="0"/>
            </a:br>
            <a:r>
              <a:rPr lang="pl-PL" sz="5000" dirty="0"/>
              <a:t/>
            </a:r>
            <a:br>
              <a:rPr lang="pl-PL" sz="5000" dirty="0"/>
            </a:br>
            <a:r>
              <a:rPr lang="pl-PL" sz="4000" b="1" dirty="0"/>
              <a:t>Zmiany administracyjne </a:t>
            </a:r>
            <a:br>
              <a:rPr lang="pl-PL" sz="4000" b="1" dirty="0"/>
            </a:br>
            <a:r>
              <a:rPr lang="pl-PL" sz="4000" b="1" dirty="0"/>
              <a:t>w zakresie gospodarki wodnej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BA49AAB9-E14B-4495-B590-6FCB5CEA9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88724"/>
            <a:ext cx="6858000" cy="1241822"/>
          </a:xfrm>
        </p:spPr>
        <p:txBody>
          <a:bodyPr>
            <a:normAutofit lnSpcReduction="10000"/>
          </a:bodyPr>
          <a:lstStyle/>
          <a:p>
            <a:r>
              <a:rPr lang="pl-PL" dirty="0"/>
              <a:t>Państwowe Gospodarstwo Wodne Wody Polskie</a:t>
            </a:r>
          </a:p>
          <a:p>
            <a:r>
              <a:rPr lang="pl-PL" dirty="0"/>
              <a:t>Zarząd Zlewni w Nowym Sączu</a:t>
            </a:r>
          </a:p>
          <a:p>
            <a:r>
              <a:rPr lang="pl-PL" b="1" dirty="0" smtClean="0"/>
              <a:t>Katarzyna Pierzga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038302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A11A22F-9F40-4BF8-9F6E-73FF7D58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u="sng" dirty="0">
                <a:latin typeface="Times New Roman" pitchFamily="18"/>
                <a:ea typeface="Lucida Sans Unicode" pitchFamily="2"/>
                <a:cs typeface="Tahoma" pitchFamily="2"/>
              </a:rPr>
              <a:t>Organy gospodarowania wodami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1A0112D-275C-4130-B5EC-A504B6F7B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1) minister właściwy do spraw gospodarki wodnej; </a:t>
            </a:r>
          </a:p>
          <a:p>
            <a:pPr marL="0" indent="0">
              <a:buNone/>
            </a:pPr>
            <a:r>
              <a:rPr lang="pl-PL" dirty="0"/>
              <a:t>2) minister właściwy do spraw żeglugi śródlądowej; </a:t>
            </a:r>
          </a:p>
          <a:p>
            <a:pPr marL="0" indent="0">
              <a:buNone/>
            </a:pPr>
            <a:r>
              <a:rPr lang="pl-PL" dirty="0"/>
              <a:t>3) Prezes Wód Polskich; </a:t>
            </a:r>
          </a:p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</a:rPr>
              <a:t>4) dyrektor regionalnego zarządu gospodarki wodnej Wód Polskich; </a:t>
            </a:r>
          </a:p>
          <a:p>
            <a:pPr marL="0" indent="0">
              <a:buNone/>
            </a:pPr>
            <a:r>
              <a:rPr lang="pl-PL" dirty="0"/>
              <a:t>5) dyrektor zarządu zlewni Wód Polskich; </a:t>
            </a:r>
          </a:p>
          <a:p>
            <a:pPr marL="0" indent="0">
              <a:buNone/>
            </a:pPr>
            <a:r>
              <a:rPr lang="pl-PL" dirty="0"/>
              <a:t>6) kierownik nadzoru wodnego Wód Polskich; </a:t>
            </a:r>
          </a:p>
          <a:p>
            <a:pPr marL="0" indent="0">
              <a:buNone/>
            </a:pPr>
            <a:r>
              <a:rPr lang="pl-PL" dirty="0"/>
              <a:t>7) dyrektor urzędu morskiego; </a:t>
            </a:r>
          </a:p>
          <a:p>
            <a:pPr marL="0" indent="0">
              <a:buNone/>
            </a:pPr>
            <a:r>
              <a:rPr lang="pl-PL" dirty="0"/>
              <a:t>8) wojewoda; </a:t>
            </a:r>
          </a:p>
          <a:p>
            <a:pPr marL="0" indent="0">
              <a:buNone/>
            </a:pPr>
            <a:r>
              <a:rPr lang="pl-PL" dirty="0"/>
              <a:t>9) starosta; </a:t>
            </a:r>
          </a:p>
          <a:p>
            <a:pPr marL="0" indent="0">
              <a:buNone/>
            </a:pPr>
            <a:r>
              <a:rPr lang="pl-PL" dirty="0"/>
              <a:t>10) wójt, burmistrz lub prezydent miasta. 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02FE38EC-A227-4B12-B655-08C01FA0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5134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A11A22F-9F40-4BF8-9F6E-73FF7D58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899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 Regionalnego Zarządu Gospodarki Wodnej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u="sng" dirty="0">
                <a:latin typeface="Times New Roman" pitchFamily="18"/>
                <a:ea typeface="Lucida Sans Unicode" pitchFamily="2"/>
                <a:cs typeface="Tahoma" pitchFamily="2"/>
              </a:rPr>
              <a:t/>
            </a:r>
            <a:br>
              <a:rPr lang="pl-PL" b="1" u="sng" dirty="0">
                <a:latin typeface="Times New Roman" pitchFamily="18"/>
                <a:ea typeface="Lucida Sans Unicode" pitchFamily="2"/>
                <a:cs typeface="Tahoma" pitchFamily="2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1A0112D-275C-4130-B5EC-A504B6F7B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pełni </a:t>
            </a:r>
            <a:r>
              <a:rPr lang="pl-PL" b="1" u="sng" dirty="0"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funkcję organu wyższego stopnia</a:t>
            </a:r>
            <a:r>
              <a:rPr lang="pl-PL" b="1" dirty="0"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 w stosunku do </a:t>
            </a:r>
            <a:r>
              <a:rPr lang="pl-PL" b="1" u="sng" dirty="0"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dyrektora zarządu zlewni</a:t>
            </a:r>
          </a:p>
          <a:p>
            <a:pPr marL="0" indent="0">
              <a:buNone/>
            </a:pP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 </a:t>
            </a:r>
            <a:r>
              <a:rPr lang="pl-PL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rzgw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jest właściwy do wydania pozwoleń wodnoprawnych wymienionych w ustawie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np. na wykonanie budowli przeciwpowodziowych (art. 397 ust. 3 pkt 1)</a:t>
            </a:r>
          </a:p>
          <a:p>
            <a:pPr marL="0" indent="0">
              <a:buNone/>
            </a:pP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regionalne zarządy gospodarki wodnej wykonują prawa właścicielskie Skarbu Państwa w stosunku do śródlądowych wód płynących oraz gruntów pokrytych tymi wodami 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02FE38EC-A227-4B12-B655-08C01FA0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</a:p>
        </p:txBody>
      </p:sp>
    </p:spTree>
    <p:extLst>
      <p:ext uri="{BB962C8B-B14F-4D97-AF65-F5344CB8AC3E}">
        <p14:creationId xmlns:p14="http://schemas.microsoft.com/office/powerpoint/2010/main" val="4201463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A11A22F-9F40-4BF8-9F6E-73FF7D58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u="sng" dirty="0">
                <a:latin typeface="Times New Roman" pitchFamily="18"/>
                <a:ea typeface="Lucida Sans Unicode" pitchFamily="2"/>
                <a:cs typeface="Tahoma" pitchFamily="2"/>
              </a:rPr>
              <a:t>Organy gospodarowania wodami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1A0112D-275C-4130-B5EC-A504B6F7B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1) minister właściwy do spraw gospodarki wodnej; </a:t>
            </a:r>
          </a:p>
          <a:p>
            <a:pPr marL="0" indent="0">
              <a:buNone/>
            </a:pPr>
            <a:r>
              <a:rPr lang="pl-PL" dirty="0"/>
              <a:t>2) minister właściwy do spraw żeglugi śródlądowej; </a:t>
            </a:r>
          </a:p>
          <a:p>
            <a:pPr marL="0" indent="0">
              <a:buNone/>
            </a:pPr>
            <a:r>
              <a:rPr lang="pl-PL" dirty="0"/>
              <a:t>3) Prezes Wód Polskich; </a:t>
            </a:r>
          </a:p>
          <a:p>
            <a:pPr marL="0" indent="0">
              <a:buNone/>
            </a:pPr>
            <a:r>
              <a:rPr lang="pl-PL" dirty="0"/>
              <a:t>4) dyrektor regionalnego zarządu gospodarki wodnej Wód Polskich; </a:t>
            </a:r>
          </a:p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</a:rPr>
              <a:t>5) dyrektor zarządu zlewni Wód Polskich; </a:t>
            </a:r>
          </a:p>
          <a:p>
            <a:pPr marL="0" indent="0">
              <a:buNone/>
            </a:pPr>
            <a:r>
              <a:rPr lang="pl-PL" dirty="0"/>
              <a:t>6) kierownik nadzoru wodnego Wód Polskich; </a:t>
            </a:r>
          </a:p>
          <a:p>
            <a:pPr marL="0" indent="0">
              <a:buNone/>
            </a:pPr>
            <a:r>
              <a:rPr lang="pl-PL" dirty="0"/>
              <a:t>7) dyrektor urzędu morskiego; </a:t>
            </a:r>
          </a:p>
          <a:p>
            <a:pPr marL="0" indent="0">
              <a:buNone/>
            </a:pPr>
            <a:r>
              <a:rPr lang="pl-PL" dirty="0"/>
              <a:t>8) wojewoda; </a:t>
            </a:r>
          </a:p>
          <a:p>
            <a:pPr marL="0" indent="0">
              <a:buNone/>
            </a:pPr>
            <a:r>
              <a:rPr lang="pl-PL" dirty="0"/>
              <a:t>9) starosta; </a:t>
            </a:r>
          </a:p>
          <a:p>
            <a:pPr marL="0" indent="0">
              <a:buNone/>
            </a:pPr>
            <a:r>
              <a:rPr lang="pl-PL" dirty="0"/>
              <a:t>10) wójt, burmistrz lub prezydent miasta. 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02FE38EC-A227-4B12-B655-08C01FA0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</a:p>
        </p:txBody>
      </p:sp>
    </p:spTree>
    <p:extLst>
      <p:ext uri="{BB962C8B-B14F-4D97-AF65-F5344CB8AC3E}">
        <p14:creationId xmlns:p14="http://schemas.microsoft.com/office/powerpoint/2010/main" val="4234500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A11A22F-9F40-4BF8-9F6E-73FF7D58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899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 Zarządu Zlewni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u="sng" dirty="0">
                <a:latin typeface="Times New Roman" pitchFamily="18"/>
                <a:ea typeface="Lucida Sans Unicode" pitchFamily="2"/>
                <a:cs typeface="Tahoma" pitchFamily="2"/>
              </a:rPr>
              <a:t/>
            </a:r>
            <a:br>
              <a:rPr lang="pl-PL" b="1" u="sng" dirty="0">
                <a:latin typeface="Times New Roman" pitchFamily="18"/>
                <a:ea typeface="Lucida Sans Unicode" pitchFamily="2"/>
                <a:cs typeface="Tahoma" pitchFamily="2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1A0112D-275C-4130-B5EC-A504B6F7B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199261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pełni funkcję </a:t>
            </a:r>
            <a:r>
              <a:rPr lang="pl-PL" b="1" u="sng" dirty="0"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organu wyższego stopnia </a:t>
            </a:r>
            <a:r>
              <a:rPr lang="pl-PL" b="1" dirty="0"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w stosunku do </a:t>
            </a:r>
            <a:r>
              <a:rPr lang="pl-PL" b="1" u="sng" dirty="0"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kierownika nadzoru wodnego</a:t>
            </a:r>
            <a:r>
              <a:rPr lang="pl-PL" b="1" dirty="0"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endParaRPr lang="pl-PL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 zarządu zlewni Wód Polskich jest organem właściwym do wydawania pozwoleń wodnoprawnych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(art. 397 ust. 3 pkt 2)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przejął zadania starosty w tej kwestii</a:t>
            </a:r>
          </a:p>
          <a:p>
            <a:pPr marL="0" indent="0">
              <a:buNone/>
            </a:pPr>
            <a:endParaRPr lang="pl-PL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zarządy zlewni 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planują i prowadzą inwestycje z zakresu gospodarki wodnej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 tym pełnią funkcję inwestora albo inwestora zastępczego 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02FE38EC-A227-4B12-B655-08C01FA0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</a:p>
        </p:txBody>
      </p:sp>
    </p:spTree>
    <p:extLst>
      <p:ext uri="{BB962C8B-B14F-4D97-AF65-F5344CB8AC3E}">
        <p14:creationId xmlns:p14="http://schemas.microsoft.com/office/powerpoint/2010/main" val="3468285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A11A22F-9F40-4BF8-9F6E-73FF7D58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u="sng" dirty="0">
                <a:latin typeface="Times New Roman" pitchFamily="18"/>
                <a:ea typeface="Lucida Sans Unicode" pitchFamily="2"/>
                <a:cs typeface="Tahoma" pitchFamily="2"/>
              </a:rPr>
              <a:t>Organy gospodarowania wodami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1A0112D-275C-4130-B5EC-A504B6F7B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1) minister właściwy do spraw gospodarki wodnej; </a:t>
            </a:r>
          </a:p>
          <a:p>
            <a:pPr marL="0" indent="0">
              <a:buNone/>
            </a:pPr>
            <a:r>
              <a:rPr lang="pl-PL" dirty="0"/>
              <a:t>2) minister właściwy do spraw żeglugi śródlądowej; </a:t>
            </a:r>
          </a:p>
          <a:p>
            <a:pPr marL="0" indent="0">
              <a:buNone/>
            </a:pPr>
            <a:r>
              <a:rPr lang="pl-PL" dirty="0"/>
              <a:t>3) Prezes Wód Polskich; </a:t>
            </a:r>
          </a:p>
          <a:p>
            <a:pPr marL="0" indent="0">
              <a:buNone/>
            </a:pPr>
            <a:r>
              <a:rPr lang="pl-PL" dirty="0"/>
              <a:t>4) dyrektor regionalnego zarządu gospodarki wodnej Wód Polskich; </a:t>
            </a:r>
          </a:p>
          <a:p>
            <a:pPr marL="0" indent="0">
              <a:buNone/>
            </a:pPr>
            <a:r>
              <a:rPr lang="pl-PL" dirty="0"/>
              <a:t>5) dyrektor zarządu zlewni Wód Polskich; </a:t>
            </a:r>
          </a:p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</a:rPr>
              <a:t>6) kierownik nadzoru wodnego Wód Polskich; </a:t>
            </a:r>
          </a:p>
          <a:p>
            <a:pPr marL="0" indent="0">
              <a:buNone/>
            </a:pPr>
            <a:r>
              <a:rPr lang="pl-PL" dirty="0"/>
              <a:t>7) dyrektor urzędu morskiego; </a:t>
            </a:r>
          </a:p>
          <a:p>
            <a:pPr marL="0" indent="0">
              <a:buNone/>
            </a:pPr>
            <a:r>
              <a:rPr lang="pl-PL" dirty="0"/>
              <a:t>8) wojewoda; </a:t>
            </a:r>
          </a:p>
          <a:p>
            <a:pPr marL="0" indent="0">
              <a:buNone/>
            </a:pPr>
            <a:r>
              <a:rPr lang="pl-PL" dirty="0"/>
              <a:t>9) starosta; </a:t>
            </a:r>
          </a:p>
          <a:p>
            <a:pPr marL="0" indent="0">
              <a:buNone/>
            </a:pPr>
            <a:r>
              <a:rPr lang="pl-PL" dirty="0"/>
              <a:t>10) wójt, burmistrz lub prezydent miasta. 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02FE38EC-A227-4B12-B655-08C01FA0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</a:p>
        </p:txBody>
      </p:sp>
    </p:spTree>
    <p:extLst>
      <p:ext uri="{BB962C8B-B14F-4D97-AF65-F5344CB8AC3E}">
        <p14:creationId xmlns:p14="http://schemas.microsoft.com/office/powerpoint/2010/main" val="4115915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A11A22F-9F40-4BF8-9F6E-73FF7D58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Kierownik Nadzoru Wodnego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u="sng" dirty="0">
                <a:latin typeface="Times New Roman" pitchFamily="18"/>
                <a:ea typeface="Lucida Sans Unicode" pitchFamily="2"/>
                <a:cs typeface="Tahoma" pitchFamily="2"/>
              </a:rPr>
              <a:t/>
            </a:r>
            <a:br>
              <a:rPr lang="pl-PL" b="1" u="sng" dirty="0">
                <a:latin typeface="Times New Roman" pitchFamily="18"/>
                <a:ea typeface="Lucida Sans Unicode" pitchFamily="2"/>
                <a:cs typeface="Tahoma" pitchFamily="2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1A0112D-275C-4130-B5EC-A504B6F7B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kierownik nadzoru wodnego jest właściwy </a:t>
            </a:r>
            <a:b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sprawach zgłoszeń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(art. 397 ust. 3 pkt 3)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kierownik nadzoru wodnego może w drodze decyzji, zwolnić z zakazu grodzenia nieruchomości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odległości mniejszej niż 1,5 od linii brzegu, jeżeli jest to niezbędne dla obronności państwa lub bezpieczeństwa publicznego (art. 232 ust. 4)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kierownik nadzoru wodnego może w drodze decyzji, ustalić wymagania w zakresie gospodarowania wodami dotyczące warunków wykonania urządzeń wodnych lub innych działań wymagających zgłoszenia,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ile jest to uzasadnione koniecznością ochrony wód lub środowiska (art. 424 ust. 1) </a:t>
            </a: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02FE38EC-A227-4B12-B655-08C01FA0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</a:p>
        </p:txBody>
      </p:sp>
    </p:spTree>
    <p:extLst>
      <p:ext uri="{BB962C8B-B14F-4D97-AF65-F5344CB8AC3E}">
        <p14:creationId xmlns:p14="http://schemas.microsoft.com/office/powerpoint/2010/main" val="233141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A11A22F-9F40-4BF8-9F6E-73FF7D58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u="sng" dirty="0">
                <a:latin typeface="Times New Roman" pitchFamily="18"/>
                <a:ea typeface="Lucida Sans Unicode" pitchFamily="2"/>
                <a:cs typeface="Tahoma" pitchFamily="2"/>
              </a:rPr>
              <a:t>Organy gospodarowania wodami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1A0112D-275C-4130-B5EC-A504B6F7B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minister właściwy do spraw gospodarki wodnej;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minister właściwy do spraw żeglugi śródlądowej;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Prezes Wód Polskich;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dyrektor regionalnego zarządu gospodarki wodnej Wód Polskich;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dyrektor zarządu zlewni Wód Polskich;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kierownik nadzoru wodnego Wód Polskich;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dyrektor urzędu morskiego;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wojewoda;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starosta; 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wójt, burmistrz lub prezydent miasta. 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02FE38EC-A227-4B12-B655-08C01FA0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</a:p>
        </p:txBody>
      </p:sp>
    </p:spTree>
    <p:extLst>
      <p:ext uri="{BB962C8B-B14F-4D97-AF65-F5344CB8AC3E}">
        <p14:creationId xmlns:p14="http://schemas.microsoft.com/office/powerpoint/2010/main" val="3891129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88E5C95-A639-4BFF-A008-DD30C6BF2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Minister właściwy do spraw gospodarki wodnej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CDD4621-02FB-4CAB-926D-208B166B1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41222" indent="-457200" algn="just">
              <a:spcBef>
                <a:spcPts val="1199"/>
              </a:spcBef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naczelnym organem administracji rządowej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właściwym w sprawach gospodarowania wodami (art. 353)</a:t>
            </a:r>
          </a:p>
          <a:p>
            <a:pPr marL="241222" indent="-457200" algn="just">
              <a:spcBef>
                <a:spcPts val="1199"/>
              </a:spcBef>
              <a:buFontTx/>
              <a:buChar char="-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jest organem właściwym 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sprawie zgód wodnoprawnych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jeżeli wnioskodawcą są Wody Polskie </a:t>
            </a:r>
          </a:p>
          <a:p>
            <a:pPr marL="0" indent="-215978" algn="just">
              <a:spcBef>
                <a:spcPts val="1199"/>
              </a:spcBef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15978" algn="just">
              <a:spcBef>
                <a:spcPts val="1199"/>
              </a:spcBef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wykonuje 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kontrole gospodarowania wodami w stosunku do Wód Polskich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(art. 335 ust. 2)</a:t>
            </a:r>
          </a:p>
          <a:p>
            <a:pPr marL="0" indent="-215978" algn="just">
              <a:spcBef>
                <a:spcPts val="1199"/>
              </a:spcBef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1222" indent="-457200" algn="just">
              <a:spcBef>
                <a:spcPts val="1199"/>
              </a:spcBef>
              <a:buFontTx/>
              <a:buChar char="-"/>
            </a:pP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ustala linię brzegu dla śródlądowych wód płynących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(art. 220 ust. 5) – dotychczas zadanie starosty</a:t>
            </a:r>
          </a:p>
          <a:p>
            <a:pPr marL="241222" indent="-457200" algn="just">
              <a:spcBef>
                <a:spcPts val="1199"/>
              </a:spcBef>
              <a:buFontTx/>
              <a:buChar char="-"/>
            </a:pP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ustala w drodze decyzji charakter wód (art. 219)</a:t>
            </a:r>
          </a:p>
          <a:p>
            <a:pPr marL="0" indent="-215978" algn="just">
              <a:spcBef>
                <a:spcPts val="1199"/>
              </a:spcBef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15978" algn="just">
              <a:spcBef>
                <a:spcPts val="1199"/>
              </a:spcBef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przysługuje 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 prawo do zbywania gruntów pod śródlądowymi wodami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stojącymi stanowiącymi własność Skarbu Państwa (art. 217 ust. 1)</a:t>
            </a:r>
          </a:p>
          <a:p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F7367A4B-421E-4B69-9862-DBCDE8DBA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</a:p>
        </p:txBody>
      </p:sp>
    </p:spTree>
    <p:extLst>
      <p:ext uri="{BB962C8B-B14F-4D97-AF65-F5344CB8AC3E}">
        <p14:creationId xmlns:p14="http://schemas.microsoft.com/office/powerpoint/2010/main" val="1825217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5D68EC6-81DC-4DA4-9F07-C64C132EE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Minister właściwy do spraw żeglugi śródlądowej</a:t>
            </a:r>
            <a:b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DD82259-9A44-464E-8C46-F77EB3764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-215978" algn="just">
              <a:spcBef>
                <a:spcPts val="1199"/>
              </a:spcBef>
              <a:buNone/>
            </a:pP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15978" algn="just">
              <a:spcBef>
                <a:spcPts val="1199"/>
              </a:spcBef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wykonuje prawa właścicielskie 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stosunku do śródlądowych dróg wodnych o szczególnym znaczeniu transportowym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(art. 212 ust. 1)</a:t>
            </a:r>
          </a:p>
          <a:p>
            <a:pPr marL="0" indent="-215978" algn="just">
              <a:spcBef>
                <a:spcPts val="1199"/>
              </a:spcBef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15978" algn="ctr">
              <a:spcBef>
                <a:spcPts val="1199"/>
              </a:spcBef>
              <a:buNone/>
            </a:pPr>
            <a:r>
              <a:rPr lang="pl-PL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 urzędu morskiego</a:t>
            </a:r>
          </a:p>
          <a:p>
            <a:pPr marL="0" indent="-215978" algn="ctr">
              <a:spcBef>
                <a:spcPts val="1199"/>
              </a:spcBef>
              <a:buNone/>
            </a:pPr>
            <a:endParaRPr lang="pl-PL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15978" algn="just">
              <a:spcBef>
                <a:spcPts val="1199"/>
              </a:spcBef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obszarze pasa technicznego dyrektor urzędu morskiego,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może w drodze decyzji, zwolnić z zakazu grodzenia nieruchomości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odległości mniejszej niż 1,5 od linii brzegu, jeżeli jest to niezbędne dla obronności państwa lub bezpieczeństwa publicznego (art. 232 ust. 4)</a:t>
            </a:r>
          </a:p>
          <a:p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2D510F02-50DF-4C5F-9AB4-EE2786CA0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</a:p>
        </p:txBody>
      </p:sp>
    </p:spTree>
    <p:extLst>
      <p:ext uri="{BB962C8B-B14F-4D97-AF65-F5344CB8AC3E}">
        <p14:creationId xmlns:p14="http://schemas.microsoft.com/office/powerpoint/2010/main" val="1801677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B7C7C95-B067-4CFF-B56E-E695516EA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wojewoda</a:t>
            </a:r>
            <a:b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AADF531-D152-4F21-9B7C-1FD85A1A4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-215978" algn="ctr">
              <a:spcBef>
                <a:spcPts val="1199"/>
              </a:spcBef>
              <a:buNone/>
            </a:pPr>
            <a:endParaRPr lang="pl-PL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ustanawia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strefę ochronną (obszar na którym obowiązują nakazy, zakazy i ograniczenia w zakresie użytkowania gruntów oraz korzystania z wód) obejmującą 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teren ochrony bezpośredniej i teren ochrony pośredniej w drodze aktu prawa miejscowego (art. 135 ust. 1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dotychczas dyrektor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rzgw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0"/>
            <a:r>
              <a:rPr lang="pl-PL" b="1" dirty="0"/>
              <a:t> </a:t>
            </a:r>
            <a:endParaRPr lang="pl-PL" dirty="0"/>
          </a:p>
          <a:p>
            <a:pPr marL="0" indent="0" algn="just">
              <a:spcBef>
                <a:spcPts val="1199"/>
              </a:spcBef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na wniosek Wód Polskich, 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ustanawia obszar ochronny </a:t>
            </a: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 celu ochrony zasobów wód przed degradacją)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 drodze aktu prawa miejscowego,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wskazując ograniczenia lub zakazy dotyczące użytkowania gruntów oraz korzystania z wód na terenie obszaru ochronnego oraz granice tego obszaru (art. 141 ust. 1) – dotychczas dyrektor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rzgw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4138" indent="0" algn="just">
              <a:spcBef>
                <a:spcPts val="1199"/>
              </a:spcBef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15978" algn="just">
              <a:spcBef>
                <a:spcPts val="1199"/>
              </a:spcBef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na wniosek Wód Polskich, 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przyjmuje plan utrzymania wód w drodze aktu prawa miejscowego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(art. 327 ust. 4) – dotychczas dyrektor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rzgw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4BF6764A-639D-4FDF-BA32-CFDE8C0E5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2088" y="6311899"/>
            <a:ext cx="6637867" cy="365125"/>
          </a:xfrm>
        </p:spPr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</a:p>
        </p:txBody>
      </p:sp>
    </p:spTree>
    <p:extLst>
      <p:ext uri="{BB962C8B-B14F-4D97-AF65-F5344CB8AC3E}">
        <p14:creationId xmlns:p14="http://schemas.microsoft.com/office/powerpoint/2010/main" val="178315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3510B06-6272-4BE1-A5C4-98E22453B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Reforma gospodarki wodnej  </a:t>
            </a:r>
            <a:br>
              <a:rPr lang="pl-PL" dirty="0"/>
            </a:br>
            <a:r>
              <a:rPr lang="pl-PL" dirty="0"/>
              <a:t>kluczowe hasła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5F7B90AB-D36D-47A9-BC92-5FA2CFB16A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0208302"/>
              </p:ext>
            </p:extLst>
          </p:nvPr>
        </p:nvGraphicFramePr>
        <p:xfrm>
          <a:off x="386179" y="1555751"/>
          <a:ext cx="8129171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36CF0AB8-2692-40CB-8935-3EF08875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1986" y="6357058"/>
            <a:ext cx="5020028" cy="365125"/>
          </a:xfrm>
        </p:spPr>
        <p:txBody>
          <a:bodyPr/>
          <a:lstStyle/>
          <a:p>
            <a:r>
              <a:rPr lang="pl-PL" dirty="0"/>
              <a:t>Zmiany administracyjne w zakresie gospodarki wodnej ŚWIATOWY DZIEŃ WODY NA SĄDECCZYŹNIE, Nowy Sącz 20 kwietnia 2018r.</a:t>
            </a:r>
          </a:p>
        </p:txBody>
      </p:sp>
    </p:spTree>
    <p:extLst>
      <p:ext uri="{BB962C8B-B14F-4D97-AF65-F5344CB8AC3E}">
        <p14:creationId xmlns:p14="http://schemas.microsoft.com/office/powerpoint/2010/main" val="881378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38E0ABF-CBC8-4CF5-8379-0DAA7852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starosta</a:t>
            </a:r>
            <a:b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2184A43-0288-4BD7-89BA-5E700B2C2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Autofit/>
          </a:bodyPr>
          <a:lstStyle/>
          <a:p>
            <a:pPr marL="0" indent="-215978" algn="ctr">
              <a:spcBef>
                <a:spcPts val="1199"/>
              </a:spcBef>
              <a:buNone/>
            </a:pPr>
            <a:endParaRPr lang="pl-PL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stwierdza, w drodze decyzji </a:t>
            </a:r>
            <a:r>
              <a:rPr lang="pl-PL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przejście do zasobu gruntów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pokrytych śródlądowymi wodami płynącymi oraz ich wykreślenie z zasobu (art. 218 ust. 2)</a:t>
            </a:r>
          </a:p>
          <a:p>
            <a:pPr marL="0" indent="0" algn="just" hangingPunct="0">
              <a:buNone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1199"/>
              </a:spcBef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stwierdza, w drodze decyzji wydanej na wniosek właściwego dyrektora urzędu morskiego, </a:t>
            </a:r>
            <a:r>
              <a:rPr lang="pl-PL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ustanowienie oraz wygaśnięcie trwałego zarządu urzędom morskim</a:t>
            </a: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(art. 260 ust. 2)</a:t>
            </a:r>
          </a:p>
          <a:p>
            <a:pPr marL="0" indent="0" algn="just">
              <a:spcBef>
                <a:spcPts val="1199"/>
              </a:spcBef>
              <a:buNone/>
            </a:pPr>
            <a:endParaRPr lang="pl-PL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199"/>
              </a:spcBef>
              <a:buFontTx/>
              <a:buChar char="-"/>
            </a:pPr>
            <a:r>
              <a:rPr lang="pl-PL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sprawuje nadzór i kontrolę nad działalnością spółki wodnej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(art. 462 ust. 1)</a:t>
            </a:r>
          </a:p>
          <a:p>
            <a:pPr algn="just">
              <a:spcBef>
                <a:spcPts val="1199"/>
              </a:spcBef>
              <a:buFontTx/>
              <a:buChar char="-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potwierdza, w drodze decyzji, </a:t>
            </a:r>
            <a:r>
              <a:rPr lang="pl-PL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wygaśnięcie trwałego zarządu gruntów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pokrytych wodami oraz pozostałych nieruchomości ustanowiony na rzecz regionalnych zarządów gospodarki wodnej oraz marszałków województw lub jednostek organizacyjnych samorządu województwa (art. 531)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549BAB2F-6525-4F39-8743-842CB973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</a:p>
        </p:txBody>
      </p:sp>
    </p:spTree>
    <p:extLst>
      <p:ext uri="{BB962C8B-B14F-4D97-AF65-F5344CB8AC3E}">
        <p14:creationId xmlns:p14="http://schemas.microsoft.com/office/powerpoint/2010/main" val="622535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38E0ABF-CBC8-4CF5-8379-0DAA7852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wójt, burmistrz, prezydent</a:t>
            </a:r>
            <a:b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2184A43-0288-4BD7-89BA-5E700B2C2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-215978" algn="ctr">
              <a:spcBef>
                <a:spcPts val="1199"/>
              </a:spcBef>
              <a:buNone/>
            </a:pPr>
            <a:endParaRPr lang="pl-PL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15978" algn="ctr">
              <a:spcBef>
                <a:spcPts val="1199"/>
              </a:spcBef>
              <a:buNone/>
            </a:pPr>
            <a:endParaRPr lang="pl-PL" sz="7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hangingPunct="0">
              <a:buNone/>
            </a:pPr>
            <a:r>
              <a:rPr lang="pl-PL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7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prowadzi i aktualizuje ewidencję kąpielisk </a:t>
            </a:r>
            <a:r>
              <a:rPr lang="pl-PL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(art. 38 ust. 1)</a:t>
            </a:r>
          </a:p>
          <a:p>
            <a:pPr marL="0" indent="0" algn="just" hangingPunct="0">
              <a:buNone/>
            </a:pPr>
            <a:endParaRPr lang="pl-PL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1199"/>
              </a:spcBef>
              <a:buNone/>
            </a:pPr>
            <a:r>
              <a:rPr lang="pl-PL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7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prowadzi i aktualizuje ewidencję miejsc okazjonalnie wykorzystywanych do kąpieli</a:t>
            </a:r>
            <a:r>
              <a:rPr lang="pl-PL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(art. 40 ust. 1)</a:t>
            </a:r>
          </a:p>
          <a:p>
            <a:pPr marL="0" indent="0" algn="just">
              <a:spcBef>
                <a:spcPts val="1199"/>
              </a:spcBef>
              <a:buNone/>
            </a:pPr>
            <a:endParaRPr lang="pl-PL" sz="7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1199"/>
              </a:spcBef>
              <a:buNone/>
            </a:pPr>
            <a:r>
              <a:rPr lang="pl-PL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7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2 lata dokonuje przeglądu obszarów i granic aglomeracji i w razie potrzeby informuje radę gminy </a:t>
            </a:r>
            <a:r>
              <a:rPr lang="pl-PL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konieczności zmiany obszarów i granic aglomeracji  (art. 92)</a:t>
            </a:r>
          </a:p>
          <a:p>
            <a:pPr marL="0" indent="0" algn="just">
              <a:spcBef>
                <a:spcPts val="1199"/>
              </a:spcBef>
              <a:buNone/>
            </a:pPr>
            <a:endParaRPr lang="pl-PL" sz="7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199"/>
              </a:spcBef>
              <a:buFontTx/>
              <a:buChar char="-"/>
            </a:pPr>
            <a:r>
              <a:rPr lang="pl-PL" sz="7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prowadzi postępowanie w sprawie naruszenia stosunków wodnych </a:t>
            </a:r>
            <a:r>
              <a:rPr lang="pl-PL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(art. 234 ust. 3)</a:t>
            </a:r>
          </a:p>
          <a:p>
            <a:pPr algn="just">
              <a:spcBef>
                <a:spcPts val="1199"/>
              </a:spcBef>
              <a:buFontTx/>
              <a:buChar char="-"/>
            </a:pPr>
            <a:r>
              <a:rPr lang="pl-PL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ustala wysokość </a:t>
            </a:r>
            <a:r>
              <a:rPr lang="pl-PL" sz="7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opłaty za zmniejszenie naturalnej retencji terenowej</a:t>
            </a:r>
            <a:r>
              <a:rPr lang="pl-PL" sz="7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(art. 272 ust. 8 i 22)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549BAB2F-6525-4F39-8743-842CB973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</a:p>
        </p:txBody>
      </p:sp>
    </p:spTree>
    <p:extLst>
      <p:ext uri="{BB962C8B-B14F-4D97-AF65-F5344CB8AC3E}">
        <p14:creationId xmlns:p14="http://schemas.microsoft.com/office/powerpoint/2010/main" val="3076297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188FF3D-FD44-42E4-9161-D0B9B7A8E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62" y="320674"/>
            <a:ext cx="7886700" cy="1325563"/>
          </a:xfrm>
        </p:spPr>
        <p:txBody>
          <a:bodyPr>
            <a:noAutofit/>
          </a:bodyPr>
          <a:lstStyle/>
          <a:p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Prawa właścicielskie w stosunku do wód publicznych stanowiących własność Skarbu Państwa wykonują: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7713DA3-FBED-470E-80B7-A4C9034D6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/>
              <a:t>1) Wody Polskie – w stosunku do śródlądowych wód płynących oraz wód podziemnych, z wyłączeniem śródlądowych dróg wodnych o szczególnym znaczeniu transportowym; </a:t>
            </a:r>
          </a:p>
          <a:p>
            <a:pPr marL="0" indent="0">
              <a:buNone/>
            </a:pPr>
            <a:r>
              <a:rPr lang="pl-PL" b="1" dirty="0"/>
              <a:t>2) minister właściwy do spraw gospodarki morskiej – w stosunku do wód morza terytorialnego oraz morskich wód wewnętrznych; </a:t>
            </a:r>
          </a:p>
          <a:p>
            <a:pPr marL="0" indent="0">
              <a:buNone/>
            </a:pPr>
            <a:r>
              <a:rPr lang="pl-PL" b="1" dirty="0"/>
              <a:t>3) minister właściwy do spraw żeglugi śródlądowej – w stosunku do śródlądowych dróg wodnych o szczególnym znaczeniu transportowym. </a:t>
            </a:r>
            <a:r>
              <a:rPr lang="pl-PL" dirty="0"/>
              <a:t>(art. 212)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319E5CF0-A93F-4C0F-9BE9-76E889805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</a:p>
        </p:txBody>
      </p:sp>
    </p:spTree>
    <p:extLst>
      <p:ext uri="{BB962C8B-B14F-4D97-AF65-F5344CB8AC3E}">
        <p14:creationId xmlns:p14="http://schemas.microsoft.com/office/powerpoint/2010/main" val="3564632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3510B06-6272-4BE1-A5C4-98E22453B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6043083" cy="1325563"/>
          </a:xfrm>
        </p:spPr>
        <p:txBody>
          <a:bodyPr>
            <a:normAutofit/>
          </a:bodyPr>
          <a:lstStyle/>
          <a:p>
            <a:pPr algn="ctr"/>
            <a:r>
              <a:rPr lang="pl-PL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Wody Polskie – kompetencje i pracownicy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5F7B90AB-D36D-47A9-BC92-5FA2CFB16A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584266"/>
              </p:ext>
            </p:extLst>
          </p:nvPr>
        </p:nvGraphicFramePr>
        <p:xfrm>
          <a:off x="386179" y="943808"/>
          <a:ext cx="8129171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36CF0AB8-2692-40CB-8935-3EF08875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5032" y="6492874"/>
            <a:ext cx="4318907" cy="365125"/>
          </a:xfrm>
        </p:spPr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440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DE7F5FBC-4440-4C92-8319-C2CD12004581}"/>
              </a:ext>
            </a:extLst>
          </p:cNvPr>
          <p:cNvSpPr txBox="1"/>
          <p:nvPr/>
        </p:nvSpPr>
        <p:spPr>
          <a:xfrm>
            <a:off x="2897982" y="998935"/>
            <a:ext cx="4104085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Polski z podziałem na 11 RZGW</a:t>
            </a:r>
          </a:p>
        </p:txBody>
      </p:sp>
      <p:pic>
        <p:nvPicPr>
          <p:cNvPr id="6147" name="Obraz 5">
            <a:extLst>
              <a:ext uri="{FF2B5EF4-FFF2-40B4-BE49-F238E27FC236}">
                <a16:creationId xmlns:a16="http://schemas.microsoft.com/office/drawing/2014/main" xmlns="" id="{A752502A-5DA8-4BD8-AB69-F65DD3075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964" y="944167"/>
            <a:ext cx="932260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Obraz 2">
            <a:extLst>
              <a:ext uri="{FF2B5EF4-FFF2-40B4-BE49-F238E27FC236}">
                <a16:creationId xmlns:a16="http://schemas.microsoft.com/office/drawing/2014/main" xmlns="" id="{351A17CF-E182-416E-A109-ABBCE874D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6057" y="2418161"/>
            <a:ext cx="3942160" cy="358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F8BAB2F7-73A2-4F34-80E4-03380E7C11BE}"/>
              </a:ext>
            </a:extLst>
          </p:cNvPr>
          <p:cNvGraphicFramePr/>
          <p:nvPr/>
        </p:nvGraphicFramePr>
        <p:xfrm>
          <a:off x="2251942" y="1483034"/>
          <a:ext cx="4586540" cy="1026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Symbol zastępczy stopki 1">
            <a:extLst>
              <a:ext uri="{FF2B5EF4-FFF2-40B4-BE49-F238E27FC236}">
                <a16:creationId xmlns:a16="http://schemas.microsoft.com/office/drawing/2014/main" xmlns="" id="{56912FFF-D368-4E88-9AA5-7A851A784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4155" y="6456418"/>
            <a:ext cx="4165964" cy="273844"/>
          </a:xfrm>
        </p:spPr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0090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az 4">
            <a:extLst>
              <a:ext uri="{FF2B5EF4-FFF2-40B4-BE49-F238E27FC236}">
                <a16:creationId xmlns:a16="http://schemas.microsoft.com/office/drawing/2014/main" xmlns="" id="{21D912DA-4D2E-4034-8F7F-94B508FAD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420416"/>
            <a:ext cx="68580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D344D2EC-1AAB-4F9C-94D2-AF156A63714D}"/>
              </a:ext>
            </a:extLst>
          </p:cNvPr>
          <p:cNvSpPr txBox="1"/>
          <p:nvPr/>
        </p:nvSpPr>
        <p:spPr>
          <a:xfrm>
            <a:off x="1871662" y="935833"/>
            <a:ext cx="5616179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Obszar działania byłego RZGW w Krakowie z podziałem na </a:t>
            </a:r>
          </a:p>
          <a:p>
            <a:pPr algn="ctr">
              <a:defRPr/>
            </a:pPr>
            <a:r>
              <a:rPr lang="pl-PL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RZGW w Krakowie i RZGW w Rzeszowie </a:t>
            </a:r>
          </a:p>
        </p:txBody>
      </p:sp>
      <p:pic>
        <p:nvPicPr>
          <p:cNvPr id="8196" name="Obraz 5">
            <a:extLst>
              <a:ext uri="{FF2B5EF4-FFF2-40B4-BE49-F238E27FC236}">
                <a16:creationId xmlns:a16="http://schemas.microsoft.com/office/drawing/2014/main" xmlns="" id="{1BEDAA04-23E6-49FF-90E1-440E987B2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6103" y="932261"/>
            <a:ext cx="557213" cy="42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04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Obraz 5">
            <a:extLst>
              <a:ext uri="{FF2B5EF4-FFF2-40B4-BE49-F238E27FC236}">
                <a16:creationId xmlns:a16="http://schemas.microsoft.com/office/drawing/2014/main" xmlns="" id="{11358475-B00A-4BA4-A0F5-D2B9383A4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38" y="100013"/>
            <a:ext cx="74295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pole tekstowe 1">
            <a:extLst>
              <a:ext uri="{FF2B5EF4-FFF2-40B4-BE49-F238E27FC236}">
                <a16:creationId xmlns:a16="http://schemas.microsoft.com/office/drawing/2014/main" xmlns="" id="{39F047C6-F7AD-4AD4-A230-5BEEE4F7B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1550" y="877888"/>
            <a:ext cx="1330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400"/>
              <a:t>ZZ w Kielcach</a:t>
            </a:r>
          </a:p>
        </p:txBody>
      </p:sp>
      <p:sp>
        <p:nvSpPr>
          <p:cNvPr id="10248" name="pole tekstowe 7">
            <a:extLst>
              <a:ext uri="{FF2B5EF4-FFF2-40B4-BE49-F238E27FC236}">
                <a16:creationId xmlns:a16="http://schemas.microsoft.com/office/drawing/2014/main" xmlns="" id="{24F1CCA7-BA0A-4EFE-A310-D2658B499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3150" y="2832100"/>
            <a:ext cx="1681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400"/>
              <a:t>ZZ w Sandomierzu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0ECE8070-A5A9-474B-A0A9-21D15511A270}"/>
              </a:ext>
            </a:extLst>
          </p:cNvPr>
          <p:cNvGrpSpPr/>
          <p:nvPr/>
        </p:nvGrpSpPr>
        <p:grpSpPr>
          <a:xfrm>
            <a:off x="1411288" y="304800"/>
            <a:ext cx="7721600" cy="6550025"/>
            <a:chOff x="1411288" y="304800"/>
            <a:chExt cx="7721600" cy="6550025"/>
          </a:xfrm>
        </p:grpSpPr>
        <p:graphicFrame>
          <p:nvGraphicFramePr>
            <p:cNvPr id="10242" name="Obiekt 1">
              <a:extLst>
                <a:ext uri="{FF2B5EF4-FFF2-40B4-BE49-F238E27FC236}">
                  <a16:creationId xmlns:a16="http://schemas.microsoft.com/office/drawing/2014/main" xmlns="" id="{60FACED8-5270-49F7-AF86-C0C45EDD821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3033078"/>
                </p:ext>
              </p:extLst>
            </p:nvPr>
          </p:nvGraphicFramePr>
          <p:xfrm>
            <a:off x="2195513" y="304800"/>
            <a:ext cx="6937375" cy="655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5" name="CorelPhotoPaint.Image.11" r:id="rId5" imgW="7876190" imgH="7438095" progId="">
                    <p:embed/>
                  </p:oleObj>
                </mc:Choice>
                <mc:Fallback>
                  <p:oleObj name="CorelPhotoPaint.Image.11" r:id="rId5" imgW="7876190" imgH="7438095" progId="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5513" y="304800"/>
                          <a:ext cx="6937375" cy="6550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6" name="pole tekstowe 5">
              <a:extLst>
                <a:ext uri="{FF2B5EF4-FFF2-40B4-BE49-F238E27FC236}">
                  <a16:creationId xmlns:a16="http://schemas.microsoft.com/office/drawing/2014/main" xmlns="" id="{1E1AB149-BB52-4C38-AE2E-771BAC1BB8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1750" y="2832100"/>
              <a:ext cx="14303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1400"/>
                <a:t>ZZ w Krakowie</a:t>
              </a:r>
            </a:p>
          </p:txBody>
        </p:sp>
        <p:sp>
          <p:nvSpPr>
            <p:cNvPr id="10247" name="pole tekstowe 6">
              <a:extLst>
                <a:ext uri="{FF2B5EF4-FFF2-40B4-BE49-F238E27FC236}">
                  <a16:creationId xmlns:a16="http://schemas.microsoft.com/office/drawing/2014/main" xmlns="" id="{1E64E67F-06D5-4044-B092-3FBE059686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1288" y="4422775"/>
              <a:ext cx="11445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1400"/>
                <a:t>ZZ w Żywcu</a:t>
              </a:r>
            </a:p>
          </p:txBody>
        </p:sp>
        <p:sp>
          <p:nvSpPr>
            <p:cNvPr id="10249" name="pole tekstowe 8">
              <a:extLst>
                <a:ext uri="{FF2B5EF4-FFF2-40B4-BE49-F238E27FC236}">
                  <a16:creationId xmlns:a16="http://schemas.microsoft.com/office/drawing/2014/main" xmlns="" id="{1A58181F-3633-4833-AFDA-D67BF9A0DD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1500" y="4997450"/>
              <a:ext cx="18510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pl-PL" sz="1400"/>
                <a:t>ZZ w Nowym Sączu</a:t>
              </a:r>
            </a:p>
          </p:txBody>
        </p:sp>
        <p:sp>
          <p:nvSpPr>
            <p:cNvPr id="28" name="Prostokąt 27">
              <a:extLst>
                <a:ext uri="{FF2B5EF4-FFF2-40B4-BE49-F238E27FC236}">
                  <a16:creationId xmlns:a16="http://schemas.microsoft.com/office/drawing/2014/main" xmlns="" id="{26F356A1-1633-4716-976A-FB36D4A3D556}"/>
                </a:ext>
              </a:extLst>
            </p:cNvPr>
            <p:cNvSpPr/>
            <p:nvPr/>
          </p:nvSpPr>
          <p:spPr>
            <a:xfrm>
              <a:off x="2847975" y="4129088"/>
              <a:ext cx="404813" cy="304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9" name="Prostokąt 28">
              <a:extLst>
                <a:ext uri="{FF2B5EF4-FFF2-40B4-BE49-F238E27FC236}">
                  <a16:creationId xmlns:a16="http://schemas.microsoft.com/office/drawing/2014/main" xmlns="" id="{36B352EF-A031-4EC9-997D-A8B05D700361}"/>
                </a:ext>
              </a:extLst>
            </p:cNvPr>
            <p:cNvSpPr/>
            <p:nvPr/>
          </p:nvSpPr>
          <p:spPr>
            <a:xfrm>
              <a:off x="3332163" y="4244975"/>
              <a:ext cx="514350" cy="304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0" name="Prostokąt 29">
              <a:extLst>
                <a:ext uri="{FF2B5EF4-FFF2-40B4-BE49-F238E27FC236}">
                  <a16:creationId xmlns:a16="http://schemas.microsoft.com/office/drawing/2014/main" xmlns="" id="{A5C02773-F860-4C93-92C1-E751826FF07A}"/>
                </a:ext>
              </a:extLst>
            </p:cNvPr>
            <p:cNvSpPr/>
            <p:nvPr/>
          </p:nvSpPr>
          <p:spPr>
            <a:xfrm>
              <a:off x="6303963" y="5738813"/>
              <a:ext cx="512762" cy="304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1" name="Prostokąt 30">
              <a:extLst>
                <a:ext uri="{FF2B5EF4-FFF2-40B4-BE49-F238E27FC236}">
                  <a16:creationId xmlns:a16="http://schemas.microsoft.com/office/drawing/2014/main" xmlns="" id="{9A508D5C-5839-4FC0-84EA-F871AD25A7D3}"/>
                </a:ext>
              </a:extLst>
            </p:cNvPr>
            <p:cNvSpPr/>
            <p:nvPr/>
          </p:nvSpPr>
          <p:spPr>
            <a:xfrm>
              <a:off x="2925763" y="3581400"/>
              <a:ext cx="566737" cy="304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2" name="Prostokąt 31">
              <a:extLst>
                <a:ext uri="{FF2B5EF4-FFF2-40B4-BE49-F238E27FC236}">
                  <a16:creationId xmlns:a16="http://schemas.microsoft.com/office/drawing/2014/main" xmlns="" id="{512AAC08-27A8-4A20-9A23-6A3730217922}"/>
                </a:ext>
              </a:extLst>
            </p:cNvPr>
            <p:cNvSpPr/>
            <p:nvPr/>
          </p:nvSpPr>
          <p:spPr>
            <a:xfrm>
              <a:off x="4838700" y="3044825"/>
              <a:ext cx="565150" cy="304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xmlns="" id="{E11DA8D5-078A-4452-ADC1-2F343D984BB9}"/>
                </a:ext>
              </a:extLst>
            </p:cNvPr>
            <p:cNvSpPr/>
            <p:nvPr/>
          </p:nvSpPr>
          <p:spPr>
            <a:xfrm>
              <a:off x="5800725" y="3846513"/>
              <a:ext cx="566738" cy="27146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xmlns="" id="{427D0051-862A-42DB-BC2F-2F0890684BD8}"/>
                </a:ext>
              </a:extLst>
            </p:cNvPr>
            <p:cNvSpPr/>
            <p:nvPr/>
          </p:nvSpPr>
          <p:spPr>
            <a:xfrm>
              <a:off x="5408613" y="2306638"/>
              <a:ext cx="747712" cy="20161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xmlns="" id="{E1AA7E75-82F1-42D7-BB05-102F49D6F3AE}"/>
                </a:ext>
              </a:extLst>
            </p:cNvPr>
            <p:cNvSpPr/>
            <p:nvPr/>
          </p:nvSpPr>
          <p:spPr>
            <a:xfrm>
              <a:off x="5160963" y="2716213"/>
              <a:ext cx="749300" cy="32861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xmlns="" id="{A5273B75-B0F3-4632-8B7D-87360A433F67}"/>
                </a:ext>
              </a:extLst>
            </p:cNvPr>
            <p:cNvSpPr/>
            <p:nvPr/>
          </p:nvSpPr>
          <p:spPr>
            <a:xfrm>
              <a:off x="4916488" y="1752600"/>
              <a:ext cx="592137" cy="29051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7" name="Prostokąt 36">
              <a:extLst>
                <a:ext uri="{FF2B5EF4-FFF2-40B4-BE49-F238E27FC236}">
                  <a16:creationId xmlns:a16="http://schemas.microsoft.com/office/drawing/2014/main" xmlns="" id="{6E7766E8-EE6F-4D70-8CB7-786342352CD9}"/>
                </a:ext>
              </a:extLst>
            </p:cNvPr>
            <p:cNvSpPr/>
            <p:nvPr/>
          </p:nvSpPr>
          <p:spPr>
            <a:xfrm>
              <a:off x="6521450" y="1922463"/>
              <a:ext cx="592138" cy="2873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 dirty="0"/>
            </a:p>
          </p:txBody>
        </p:sp>
        <p:sp>
          <p:nvSpPr>
            <p:cNvPr id="38" name="Prostokąt 37">
              <a:extLst>
                <a:ext uri="{FF2B5EF4-FFF2-40B4-BE49-F238E27FC236}">
                  <a16:creationId xmlns:a16="http://schemas.microsoft.com/office/drawing/2014/main" xmlns="" id="{BFA28971-4A0D-482C-A5F3-74C09C3E373D}"/>
                </a:ext>
              </a:extLst>
            </p:cNvPr>
            <p:cNvSpPr/>
            <p:nvPr/>
          </p:nvSpPr>
          <p:spPr>
            <a:xfrm>
              <a:off x="6537325" y="3140075"/>
              <a:ext cx="731838" cy="360363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39" name="Prostokąt 38">
              <a:extLst>
                <a:ext uri="{FF2B5EF4-FFF2-40B4-BE49-F238E27FC236}">
                  <a16:creationId xmlns:a16="http://schemas.microsoft.com/office/drawing/2014/main" xmlns="" id="{709140D9-B374-4CF2-AB8B-4F5F2DC94383}"/>
                </a:ext>
              </a:extLst>
            </p:cNvPr>
            <p:cNvSpPr/>
            <p:nvPr/>
          </p:nvSpPr>
          <p:spPr>
            <a:xfrm>
              <a:off x="6821488" y="2428875"/>
              <a:ext cx="592137" cy="287338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40" name="Prostokąt 39">
              <a:extLst>
                <a:ext uri="{FF2B5EF4-FFF2-40B4-BE49-F238E27FC236}">
                  <a16:creationId xmlns:a16="http://schemas.microsoft.com/office/drawing/2014/main" xmlns="" id="{1D9673EE-C49E-4696-934A-3A39C5BF6A45}"/>
                </a:ext>
              </a:extLst>
            </p:cNvPr>
            <p:cNvSpPr/>
            <p:nvPr/>
          </p:nvSpPr>
          <p:spPr>
            <a:xfrm>
              <a:off x="7142163" y="1177925"/>
              <a:ext cx="592137" cy="304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3" name="Prostokąt 22">
              <a:extLst>
                <a:ext uri="{FF2B5EF4-FFF2-40B4-BE49-F238E27FC236}">
                  <a16:creationId xmlns:a16="http://schemas.microsoft.com/office/drawing/2014/main" xmlns="" id="{3C30E737-AFB4-4B58-AF34-F2CF4FBE4015}"/>
                </a:ext>
              </a:extLst>
            </p:cNvPr>
            <p:cNvSpPr/>
            <p:nvPr/>
          </p:nvSpPr>
          <p:spPr>
            <a:xfrm>
              <a:off x="4403726" y="5937885"/>
              <a:ext cx="512762" cy="304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24" name="Prostokąt 23">
              <a:extLst>
                <a:ext uri="{FF2B5EF4-FFF2-40B4-BE49-F238E27FC236}">
                  <a16:creationId xmlns:a16="http://schemas.microsoft.com/office/drawing/2014/main" xmlns="" id="{AB0381F6-471E-4767-A1A9-6EC2256D496B}"/>
                </a:ext>
              </a:extLst>
            </p:cNvPr>
            <p:cNvSpPr/>
            <p:nvPr/>
          </p:nvSpPr>
          <p:spPr>
            <a:xfrm>
              <a:off x="6367463" y="5007611"/>
              <a:ext cx="512762" cy="304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</p:grp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8B5C36E5-827F-467F-B470-0D43A6193981}"/>
              </a:ext>
            </a:extLst>
          </p:cNvPr>
          <p:cNvSpPr txBox="1"/>
          <p:nvPr/>
        </p:nvSpPr>
        <p:spPr>
          <a:xfrm>
            <a:off x="827088" y="87313"/>
            <a:ext cx="467995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Nowy obszar działania RZGW w Krakowie </a:t>
            </a:r>
          </a:p>
          <a:p>
            <a:pPr algn="ctr">
              <a:defRPr/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 zaznaczonymi nowymi nadzorami wodnymi</a:t>
            </a:r>
          </a:p>
        </p:txBody>
      </p:sp>
    </p:spTree>
    <p:extLst>
      <p:ext uri="{BB962C8B-B14F-4D97-AF65-F5344CB8AC3E}">
        <p14:creationId xmlns:p14="http://schemas.microsoft.com/office/powerpoint/2010/main" val="4032708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C915250-DDC6-4778-9915-C4E9BE02B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4563C76-4C67-494F-A415-3D3E99F7D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F5AADBA-4EA7-46DE-901D-49BE30E24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77786" y="6356351"/>
            <a:ext cx="4237264" cy="365125"/>
          </a:xfrm>
        </p:spPr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D642767E-F691-411C-8DA5-932BE151D5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942737"/>
            <a:ext cx="6858000" cy="480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13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45D1AC9C-8FC9-4E0A-82B7-4DC8F88E22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89" y="711200"/>
            <a:ext cx="7769885" cy="5289551"/>
          </a:xfrm>
          <a:prstGeom prst="rect">
            <a:avLst/>
          </a:prstGeom>
        </p:spPr>
      </p:pic>
      <p:pic>
        <p:nvPicPr>
          <p:cNvPr id="12296" name="Obraz 5">
            <a:extLst>
              <a:ext uri="{FF2B5EF4-FFF2-40B4-BE49-F238E27FC236}">
                <a16:creationId xmlns:a16="http://schemas.microsoft.com/office/drawing/2014/main" xmlns="" id="{9EA95648-B90F-42B5-BEFE-02D9455CA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964" y="944167"/>
            <a:ext cx="932260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8715B792-AB36-4739-BEF9-215D960CC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32239" y="6311899"/>
            <a:ext cx="3597628" cy="365125"/>
          </a:xfrm>
        </p:spPr>
        <p:txBody>
          <a:bodyPr/>
          <a:lstStyle/>
          <a:p>
            <a:r>
              <a:rPr lang="pl-PL" dirty="0"/>
              <a:t>Zmiany administracyjne w zakresie gospodarki wodnej ŚWIATOWY DZIEŃ WODY NA SĄDECCZYŹNIE, </a:t>
            </a:r>
          </a:p>
          <a:p>
            <a:r>
              <a:rPr lang="pl-PL" dirty="0"/>
              <a:t>Nowy Sącz 20 kwietnia 2018r.</a:t>
            </a:r>
          </a:p>
        </p:txBody>
      </p:sp>
    </p:spTree>
    <p:extLst>
      <p:ext uri="{BB962C8B-B14F-4D97-AF65-F5344CB8AC3E}">
        <p14:creationId xmlns:p14="http://schemas.microsoft.com/office/powerpoint/2010/main" val="2076715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ED18A3B7-069C-4E47-8D7C-56195CD063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1455327"/>
              </p:ext>
            </p:extLst>
          </p:nvPr>
        </p:nvGraphicFramePr>
        <p:xfrm>
          <a:off x="1219200" y="34745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ytuł 4">
            <a:extLst>
              <a:ext uri="{FF2B5EF4-FFF2-40B4-BE49-F238E27FC236}">
                <a16:creationId xmlns:a16="http://schemas.microsoft.com/office/drawing/2014/main" xmlns="" id="{FA6FD9B8-374E-4B9A-82C8-91AAF469D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Pion ochrony przed powodzią </a:t>
            </a:r>
            <a:br>
              <a:rPr lang="pl-PL" dirty="0"/>
            </a:br>
            <a:r>
              <a:rPr lang="pl-PL" dirty="0"/>
              <a:t>i suszą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D2DE06EA-1810-4476-8975-D62F84C6B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xmlns="" id="{0C50B802-B659-4F85-953A-E79AACC90F8D}"/>
              </a:ext>
            </a:extLst>
          </p:cNvPr>
          <p:cNvGrpSpPr/>
          <p:nvPr/>
        </p:nvGrpSpPr>
        <p:grpSpPr>
          <a:xfrm>
            <a:off x="1879600" y="1690689"/>
            <a:ext cx="3952241" cy="2877185"/>
            <a:chOff x="794326" y="857250"/>
            <a:chExt cx="7555349" cy="5143500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xmlns="" id="{0634A967-C0DA-45DC-82E0-28FEFB95A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326" y="857250"/>
              <a:ext cx="7555349" cy="5143500"/>
            </a:xfrm>
            <a:prstGeom prst="rect">
              <a:avLst/>
            </a:prstGeom>
          </p:spPr>
        </p:pic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xmlns="" id="{58F32E64-2590-4062-BFCF-F26228288C41}"/>
                </a:ext>
              </a:extLst>
            </p:cNvPr>
            <p:cNvSpPr/>
            <p:nvPr/>
          </p:nvSpPr>
          <p:spPr>
            <a:xfrm>
              <a:off x="794326" y="2434590"/>
              <a:ext cx="1770566" cy="3223260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sz="1350" dirty="0"/>
            </a:p>
          </p:txBody>
        </p:sp>
      </p:grpSp>
      <p:sp>
        <p:nvSpPr>
          <p:cNvPr id="11" name="Symbol zastępczy stopki 3">
            <a:extLst>
              <a:ext uri="{FF2B5EF4-FFF2-40B4-BE49-F238E27FC236}">
                <a16:creationId xmlns:a16="http://schemas.microsoft.com/office/drawing/2014/main" xmlns="" id="{45343B41-99AB-44AB-A3B5-09B5E3590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32239" y="6311899"/>
            <a:ext cx="3597628" cy="365125"/>
          </a:xfrm>
        </p:spPr>
        <p:txBody>
          <a:bodyPr/>
          <a:lstStyle/>
          <a:p>
            <a:r>
              <a:rPr lang="pl-PL" dirty="0"/>
              <a:t>Zmiany administracyjne w zakresie gospodarki wodnej ŚWIATOWY DZIEŃ WODY NA SĄDECCZYŹNIE, </a:t>
            </a:r>
          </a:p>
          <a:p>
            <a:r>
              <a:rPr lang="pl-PL" dirty="0"/>
              <a:t>Nowy Sącz 20 kwietnia 2018r.</a:t>
            </a:r>
          </a:p>
        </p:txBody>
      </p:sp>
    </p:spTree>
    <p:extLst>
      <p:ext uri="{BB962C8B-B14F-4D97-AF65-F5344CB8AC3E}">
        <p14:creationId xmlns:p14="http://schemas.microsoft.com/office/powerpoint/2010/main" val="97089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D1CCA4E-DBD1-422F-8077-D3E2D4FD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100" b="1" u="sng" dirty="0">
                <a:latin typeface="Times New Roman" pitchFamily="18"/>
                <a:ea typeface="Lucida Sans Unicode" pitchFamily="2"/>
                <a:cs typeface="Tahoma" pitchFamily="2"/>
              </a:rPr>
              <a:t>Podstawa zmian administracyjnych </a:t>
            </a:r>
            <a:br>
              <a:rPr lang="pl-PL" sz="4100" b="1" u="sng" dirty="0">
                <a:latin typeface="Times New Roman" pitchFamily="18"/>
                <a:ea typeface="Lucida Sans Unicode" pitchFamily="2"/>
                <a:cs typeface="Tahoma" pitchFamily="2"/>
              </a:rPr>
            </a:br>
            <a:r>
              <a:rPr lang="pl-PL" sz="4100" b="1" u="sng" dirty="0">
                <a:latin typeface="Times New Roman" pitchFamily="18"/>
                <a:ea typeface="Lucida Sans Unicode" pitchFamily="2"/>
                <a:cs typeface="Tahoma" pitchFamily="2"/>
              </a:rPr>
              <a:t>w zakresie gospodarki wodnej</a:t>
            </a:r>
            <a:r>
              <a:rPr lang="pl-PL" b="1" u="sng" dirty="0">
                <a:latin typeface="Times New Roman" pitchFamily="18"/>
                <a:ea typeface="Lucida Sans Unicode" pitchFamily="2"/>
                <a:cs typeface="Tahoma" pitchFamily="2"/>
              </a:rPr>
              <a:t/>
            </a:r>
            <a:br>
              <a:rPr lang="pl-PL" b="1" u="sng" dirty="0">
                <a:latin typeface="Times New Roman" pitchFamily="18"/>
                <a:ea typeface="Lucida Sans Unicode" pitchFamily="2"/>
                <a:cs typeface="Tahoma" pitchFamily="2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19C2317-94BE-4B30-877E-5DEC01575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510" y="1825625"/>
            <a:ext cx="7713839" cy="4351338"/>
          </a:xfrm>
        </p:spPr>
        <p:txBody>
          <a:bodyPr>
            <a:normAutofit fontScale="92500" lnSpcReduction="20000"/>
          </a:bodyPr>
          <a:lstStyle/>
          <a:p>
            <a:pPr lvl="0" algn="just"/>
            <a:endParaRPr lang="pl-PL" sz="3200" b="1" dirty="0">
              <a:latin typeface="Times New Roman" pitchFamily="18"/>
              <a:ea typeface="Verdana" pitchFamily="34"/>
              <a:cs typeface="Tahoma" pitchFamily="2"/>
            </a:endParaRPr>
          </a:p>
          <a:p>
            <a:pPr marL="571500" indent="-571500" algn="just">
              <a:lnSpc>
                <a:spcPct val="80000"/>
              </a:lnSpc>
              <a:buFontTx/>
              <a:buChar char="-"/>
            </a:pPr>
            <a:r>
              <a:rPr lang="pl-PL" sz="2600" b="1" dirty="0">
                <a:latin typeface="Times New Roman" pitchFamily="18"/>
                <a:ea typeface="Verdana" pitchFamily="34"/>
                <a:cs typeface="Verdana" pitchFamily="34"/>
              </a:rPr>
              <a:t>realizacja postanowień Dyrektywy 2000/60/WE Parlamentu     Europejskiego    i    Rady    z    dnia     23 października 2000 r. – tzw. Ramowej Dyrektywy Wodnej, która ustanawia ramy wspólnotowego działania w dziedzinie polityki wodnej,</a:t>
            </a:r>
          </a:p>
          <a:p>
            <a:pPr marL="571500" indent="-571500" algn="just">
              <a:lnSpc>
                <a:spcPct val="80000"/>
              </a:lnSpc>
              <a:buFontTx/>
              <a:buChar char="-"/>
            </a:pPr>
            <a:endParaRPr lang="pl-PL" sz="2600" b="1" dirty="0">
              <a:latin typeface="Times New Roman" pitchFamily="18"/>
              <a:ea typeface="Verdana" pitchFamily="34"/>
              <a:cs typeface="Verdana" pitchFamily="34"/>
            </a:endParaRPr>
          </a:p>
          <a:p>
            <a:pPr marL="571500" lvl="0" indent="-571500" algn="just">
              <a:lnSpc>
                <a:spcPct val="80000"/>
              </a:lnSpc>
              <a:buFontTx/>
              <a:buChar char="-"/>
            </a:pPr>
            <a:r>
              <a:rPr lang="pl-PL" sz="2600" b="1" dirty="0">
                <a:latin typeface="Times New Roman" pitchFamily="18"/>
                <a:ea typeface="Verdana" pitchFamily="34"/>
                <a:cs typeface="Verdana" pitchFamily="34"/>
              </a:rPr>
              <a:t>przeprowadzenie reformy było warunkiem, który Polska musiała spełnić, by korzystać ze środków z programów operacyjnych Unii Europejskiej na lata 2014-2020</a:t>
            </a:r>
          </a:p>
          <a:p>
            <a:pPr lvl="0" algn="just"/>
            <a:endParaRPr lang="pl-PL" sz="2600" b="1" dirty="0">
              <a:latin typeface="Times New Roman" pitchFamily="18"/>
              <a:ea typeface="Verdana" pitchFamily="34"/>
              <a:cs typeface="Verdana" pitchFamily="34"/>
            </a:endParaRPr>
          </a:p>
          <a:p>
            <a:pPr marL="571500" indent="-571500" algn="just">
              <a:lnSpc>
                <a:spcPct val="80000"/>
              </a:lnSpc>
              <a:buFontTx/>
              <a:buChar char="-"/>
            </a:pPr>
            <a:r>
              <a:rPr lang="pl-PL" sz="2600" b="1" dirty="0">
                <a:latin typeface="Times New Roman" pitchFamily="18"/>
                <a:ea typeface="Verdana" pitchFamily="34"/>
                <a:cs typeface="Verdana" pitchFamily="34"/>
              </a:rPr>
              <a:t>racjonalne zarządzanie zasobami wodnymi jest nam również potrzebne ze względu na ich ograniczone zasoby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3E8CC84D-9CAE-4A42-8874-9F3F0371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4222" y="6356351"/>
            <a:ext cx="3800828" cy="365125"/>
          </a:xfrm>
        </p:spPr>
        <p:txBody>
          <a:bodyPr/>
          <a:lstStyle/>
          <a:p>
            <a:r>
              <a:rPr lang="pl-PL" dirty="0"/>
              <a:t>Zmiany administracyjne w zakresie gospodarki wodnej ŚWIATOWY DZIEŃ WODY NA SĄDECCZYŹNIE, Nowy Sącz 20 kwietnia 2018r.</a:t>
            </a:r>
          </a:p>
        </p:txBody>
      </p:sp>
    </p:spTree>
    <p:extLst>
      <p:ext uri="{BB962C8B-B14F-4D97-AF65-F5344CB8AC3E}">
        <p14:creationId xmlns:p14="http://schemas.microsoft.com/office/powerpoint/2010/main" val="394481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ED18A3B7-069C-4E47-8D7C-56195CD063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0321284"/>
              </p:ext>
            </p:extLst>
          </p:nvPr>
        </p:nvGraphicFramePr>
        <p:xfrm>
          <a:off x="1168400" y="341693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ytuł 4">
            <a:extLst>
              <a:ext uri="{FF2B5EF4-FFF2-40B4-BE49-F238E27FC236}">
                <a16:creationId xmlns:a16="http://schemas.microsoft.com/office/drawing/2014/main" xmlns="" id="{FA6FD9B8-374E-4B9A-82C8-91AAF469D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Pion usług wodnych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D2DE06EA-1810-4476-8975-D62F84C6B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xmlns="" id="{42E1E4E7-1449-4B74-8E17-D85AE336DDE7}"/>
              </a:ext>
            </a:extLst>
          </p:cNvPr>
          <p:cNvGrpSpPr/>
          <p:nvPr/>
        </p:nvGrpSpPr>
        <p:grpSpPr>
          <a:xfrm>
            <a:off x="1879600" y="1574800"/>
            <a:ext cx="4478715" cy="2861310"/>
            <a:chOff x="794326" y="857250"/>
            <a:chExt cx="7555349" cy="5143500"/>
          </a:xfrm>
        </p:grpSpPr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xmlns="" id="{B34C2494-4DB3-48A9-AF81-DB9B6EDC6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326" y="857250"/>
              <a:ext cx="7555349" cy="5143500"/>
            </a:xfrm>
            <a:prstGeom prst="rect">
              <a:avLst/>
            </a:prstGeom>
          </p:spPr>
        </p:pic>
        <p:sp>
          <p:nvSpPr>
            <p:cNvPr id="12" name="Prostokąt 11">
              <a:extLst>
                <a:ext uri="{FF2B5EF4-FFF2-40B4-BE49-F238E27FC236}">
                  <a16:creationId xmlns:a16="http://schemas.microsoft.com/office/drawing/2014/main" xmlns="" id="{8127C599-280A-4BD1-AC82-F72BE58A4076}"/>
                </a:ext>
              </a:extLst>
            </p:cNvPr>
            <p:cNvSpPr/>
            <p:nvPr/>
          </p:nvSpPr>
          <p:spPr>
            <a:xfrm>
              <a:off x="2412814" y="2407158"/>
              <a:ext cx="1770566" cy="3223260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sz="1350" dirty="0"/>
            </a:p>
          </p:txBody>
        </p:sp>
      </p:grpSp>
      <p:sp>
        <p:nvSpPr>
          <p:cNvPr id="9" name="Symbol zastępczy stopki 3">
            <a:extLst>
              <a:ext uri="{FF2B5EF4-FFF2-40B4-BE49-F238E27FC236}">
                <a16:creationId xmlns:a16="http://schemas.microsoft.com/office/drawing/2014/main" xmlns="" id="{06D1D946-4294-47F9-8925-39717FEF1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32239" y="6311899"/>
            <a:ext cx="3597628" cy="365125"/>
          </a:xfrm>
        </p:spPr>
        <p:txBody>
          <a:bodyPr/>
          <a:lstStyle/>
          <a:p>
            <a:r>
              <a:rPr lang="pl-PL" dirty="0"/>
              <a:t>Zmiany administracyjne w zakresie gospodarki wodnej ŚWIATOWY DZIEŃ WODY NA SĄDECCZYŹNIE, </a:t>
            </a:r>
          </a:p>
          <a:p>
            <a:r>
              <a:rPr lang="pl-PL" dirty="0"/>
              <a:t>Nowy Sącz 20 kwietnia 2018r.</a:t>
            </a:r>
          </a:p>
        </p:txBody>
      </p:sp>
    </p:spTree>
    <p:extLst>
      <p:ext uri="{BB962C8B-B14F-4D97-AF65-F5344CB8AC3E}">
        <p14:creationId xmlns:p14="http://schemas.microsoft.com/office/powerpoint/2010/main" val="3019999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ED18A3B7-069C-4E47-8D7C-56195CD063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8473857"/>
              </p:ext>
            </p:extLst>
          </p:nvPr>
        </p:nvGraphicFramePr>
        <p:xfrm>
          <a:off x="1168400" y="341693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ytuł 4">
            <a:extLst>
              <a:ext uri="{FF2B5EF4-FFF2-40B4-BE49-F238E27FC236}">
                <a16:creationId xmlns:a16="http://schemas.microsoft.com/office/drawing/2014/main" xmlns="" id="{FA6FD9B8-374E-4B9A-82C8-91AAF469D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Pion zarządzania środowiskiem wodnym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xmlns="" id="{6F13A5D2-1418-482A-B5BA-8181D2B76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xmlns="" id="{34388025-B132-45C6-BA52-87C1D3911AFC}"/>
              </a:ext>
            </a:extLst>
          </p:cNvPr>
          <p:cNvGrpSpPr/>
          <p:nvPr/>
        </p:nvGrpSpPr>
        <p:grpSpPr>
          <a:xfrm>
            <a:off x="1879600" y="1825625"/>
            <a:ext cx="4038931" cy="2858408"/>
            <a:chOff x="794326" y="857250"/>
            <a:chExt cx="7555349" cy="5143500"/>
          </a:xfrm>
        </p:grpSpPr>
        <p:pic>
          <p:nvPicPr>
            <p:cNvPr id="15" name="Obraz 14">
              <a:extLst>
                <a:ext uri="{FF2B5EF4-FFF2-40B4-BE49-F238E27FC236}">
                  <a16:creationId xmlns:a16="http://schemas.microsoft.com/office/drawing/2014/main" xmlns="" id="{B249993C-A7E2-4F73-B2AB-7592B0793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326" y="857250"/>
              <a:ext cx="7555349" cy="5143500"/>
            </a:xfrm>
            <a:prstGeom prst="rect">
              <a:avLst/>
            </a:prstGeom>
          </p:spPr>
        </p:pic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xmlns="" id="{164942B7-1D4A-4AE8-8EBE-4B4A9DA84FDA}"/>
                </a:ext>
              </a:extLst>
            </p:cNvPr>
            <p:cNvSpPr/>
            <p:nvPr/>
          </p:nvSpPr>
          <p:spPr>
            <a:xfrm>
              <a:off x="4053930" y="2311146"/>
              <a:ext cx="1770566" cy="3223260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sz="1350" dirty="0"/>
            </a:p>
          </p:txBody>
        </p:sp>
      </p:grpSp>
      <p:sp>
        <p:nvSpPr>
          <p:cNvPr id="9" name="Symbol zastępczy stopki 3">
            <a:extLst>
              <a:ext uri="{FF2B5EF4-FFF2-40B4-BE49-F238E27FC236}">
                <a16:creationId xmlns:a16="http://schemas.microsoft.com/office/drawing/2014/main" xmlns="" id="{C6C75BFE-A35C-4FDF-B896-35525D3C9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32239" y="6311899"/>
            <a:ext cx="3597628" cy="365125"/>
          </a:xfrm>
        </p:spPr>
        <p:txBody>
          <a:bodyPr/>
          <a:lstStyle/>
          <a:p>
            <a:r>
              <a:rPr lang="pl-PL" dirty="0"/>
              <a:t>Zmiany administracyjne w zakresie gospodarki wodnej ŚWIATOWY DZIEŃ WODY NA SĄDECCZYŹNIE, </a:t>
            </a:r>
          </a:p>
          <a:p>
            <a:r>
              <a:rPr lang="pl-PL" dirty="0"/>
              <a:t>Nowy Sącz 20 kwietnia 2018r.</a:t>
            </a:r>
          </a:p>
        </p:txBody>
      </p:sp>
    </p:spTree>
    <p:extLst>
      <p:ext uri="{BB962C8B-B14F-4D97-AF65-F5344CB8AC3E}">
        <p14:creationId xmlns:p14="http://schemas.microsoft.com/office/powerpoint/2010/main" val="1876962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xmlns="" id="{FA6FD9B8-374E-4B9A-82C8-91AAF469D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Nadzory wodne</a:t>
            </a:r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0F69129A-83DF-4DB0-BAE1-84E279902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ED18A3B7-069C-4E47-8D7C-56195CD063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6132601"/>
              </p:ext>
            </p:extLst>
          </p:nvPr>
        </p:nvGraphicFramePr>
        <p:xfrm>
          <a:off x="1168400" y="341693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upa 1">
            <a:extLst>
              <a:ext uri="{FF2B5EF4-FFF2-40B4-BE49-F238E27FC236}">
                <a16:creationId xmlns:a16="http://schemas.microsoft.com/office/drawing/2014/main" xmlns="" id="{243A3826-1FCF-4A70-B8A9-5C305ED340B0}"/>
              </a:ext>
            </a:extLst>
          </p:cNvPr>
          <p:cNvGrpSpPr/>
          <p:nvPr/>
        </p:nvGrpSpPr>
        <p:grpSpPr>
          <a:xfrm>
            <a:off x="1701217" y="1825625"/>
            <a:ext cx="4680045" cy="2875097"/>
            <a:chOff x="794326" y="857250"/>
            <a:chExt cx="7555349" cy="5143500"/>
          </a:xfrm>
        </p:grpSpPr>
        <p:pic>
          <p:nvPicPr>
            <p:cNvPr id="10" name="Obraz 9">
              <a:extLst>
                <a:ext uri="{FF2B5EF4-FFF2-40B4-BE49-F238E27FC236}">
                  <a16:creationId xmlns:a16="http://schemas.microsoft.com/office/drawing/2014/main" xmlns="" id="{1896AA07-9966-4DDB-ACAA-306430FA0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326" y="857250"/>
              <a:ext cx="7555349" cy="5143500"/>
            </a:xfrm>
            <a:prstGeom prst="rect">
              <a:avLst/>
            </a:prstGeom>
          </p:spPr>
        </p:pic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xmlns="" id="{F284217F-5E84-4104-A183-09C313738D0F}"/>
                </a:ext>
              </a:extLst>
            </p:cNvPr>
            <p:cNvSpPr/>
            <p:nvPr/>
          </p:nvSpPr>
          <p:spPr>
            <a:xfrm>
              <a:off x="5773234" y="1515618"/>
              <a:ext cx="1976306" cy="702469"/>
            </a:xfrm>
            <a:prstGeom prst="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2981951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xmlns="" id="{21B2E08B-1025-4D2D-88D6-C61A16A48B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546483"/>
              </p:ext>
            </p:extLst>
          </p:nvPr>
        </p:nvGraphicFramePr>
        <p:xfrm>
          <a:off x="1491692" y="1763486"/>
          <a:ext cx="6027614" cy="3334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6851">
                  <a:extLst>
                    <a:ext uri="{9D8B030D-6E8A-4147-A177-3AD203B41FA5}">
                      <a16:colId xmlns:a16="http://schemas.microsoft.com/office/drawing/2014/main" xmlns="" val="567635263"/>
                    </a:ext>
                  </a:extLst>
                </a:gridCol>
                <a:gridCol w="950839">
                  <a:extLst>
                    <a:ext uri="{9D8B030D-6E8A-4147-A177-3AD203B41FA5}">
                      <a16:colId xmlns:a16="http://schemas.microsoft.com/office/drawing/2014/main" xmlns="" val="3758266578"/>
                    </a:ext>
                  </a:extLst>
                </a:gridCol>
                <a:gridCol w="933308">
                  <a:extLst>
                    <a:ext uri="{9D8B030D-6E8A-4147-A177-3AD203B41FA5}">
                      <a16:colId xmlns:a16="http://schemas.microsoft.com/office/drawing/2014/main" xmlns="" val="1767141517"/>
                    </a:ext>
                  </a:extLst>
                </a:gridCol>
                <a:gridCol w="1101658">
                  <a:extLst>
                    <a:ext uri="{9D8B030D-6E8A-4147-A177-3AD203B41FA5}">
                      <a16:colId xmlns:a16="http://schemas.microsoft.com/office/drawing/2014/main" xmlns="" val="1655681760"/>
                    </a:ext>
                  </a:extLst>
                </a:gridCol>
                <a:gridCol w="764958">
                  <a:extLst>
                    <a:ext uri="{9D8B030D-6E8A-4147-A177-3AD203B41FA5}">
                      <a16:colId xmlns:a16="http://schemas.microsoft.com/office/drawing/2014/main" xmlns="" val="1243109130"/>
                    </a:ext>
                  </a:extLst>
                </a:gridCol>
              </a:tblGrid>
              <a:tr h="2087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Zarząd Zlewni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 anchor="ctr"/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>
                          <a:effectLst/>
                        </a:rPr>
                        <a:t>Wskaźniki ogólne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7562169"/>
                  </a:ext>
                </a:extLst>
              </a:tr>
              <a:tr h="102438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obszar działania (powierzchnia)    km</a:t>
                      </a:r>
                      <a:r>
                        <a:rPr lang="pl-PL" sz="1200" u="none" strike="noStrike" baseline="30000" dirty="0">
                          <a:effectLst/>
                        </a:rPr>
                        <a:t>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długość cieków wodnych km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pojemność zbiorników wodnych  mln m</a:t>
                      </a:r>
                      <a:r>
                        <a:rPr lang="pl-PL" sz="1200" u="none" strike="noStrike" baseline="30000" dirty="0">
                          <a:effectLst/>
                        </a:rPr>
                        <a:t>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>
                          <a:effectLst/>
                        </a:rPr>
                        <a:t>długość dróg wodnych km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 anchor="ctr"/>
                </a:tc>
                <a:extLst>
                  <a:ext uri="{0D108BD9-81ED-4DB2-BD59-A6C34878D82A}">
                    <a16:rowId xmlns:a16="http://schemas.microsoft.com/office/drawing/2014/main" xmlns="" val="1257455225"/>
                  </a:ext>
                </a:extLst>
              </a:tr>
              <a:tr h="208720">
                <a:tc>
                  <a:txBody>
                    <a:bodyPr/>
                    <a:lstStyle/>
                    <a:p>
                      <a:pPr algn="ctr" fontAlgn="t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/>
                </a:tc>
                <a:tc>
                  <a:txBody>
                    <a:bodyPr/>
                    <a:lstStyle/>
                    <a:p>
                      <a:pPr algn="ctr" fontAlgn="t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/>
                </a:tc>
                <a:tc>
                  <a:txBody>
                    <a:bodyPr/>
                    <a:lstStyle/>
                    <a:p>
                      <a:pPr algn="ctr" fontAlgn="t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/>
                </a:tc>
                <a:tc>
                  <a:txBody>
                    <a:bodyPr/>
                    <a:lstStyle/>
                    <a:p>
                      <a:pPr algn="ctr" fontAlgn="t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/>
                </a:tc>
                <a:tc>
                  <a:txBody>
                    <a:bodyPr/>
                    <a:lstStyle/>
                    <a:p>
                      <a:pPr algn="ctr" fontAlgn="t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/>
                </a:tc>
                <a:extLst>
                  <a:ext uri="{0D108BD9-81ED-4DB2-BD59-A6C34878D82A}">
                    <a16:rowId xmlns:a16="http://schemas.microsoft.com/office/drawing/2014/main" xmlns="" val="1196389539"/>
                  </a:ext>
                </a:extLst>
              </a:tr>
              <a:tr h="341463"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>
                          <a:effectLst/>
                        </a:rPr>
                        <a:t>Zarząd Zlewni w Kielcach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 dirty="0">
                          <a:effectLst/>
                        </a:rPr>
                        <a:t>4548.53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>
                          <a:effectLst/>
                        </a:rPr>
                        <a:t>6360.22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 dirty="0">
                          <a:effectLst/>
                        </a:rPr>
                        <a:t>2.14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 dirty="0">
                          <a:effectLst/>
                        </a:rPr>
                        <a:t>0.00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/>
                </a:tc>
                <a:extLst>
                  <a:ext uri="{0D108BD9-81ED-4DB2-BD59-A6C34878D82A}">
                    <a16:rowId xmlns:a16="http://schemas.microsoft.com/office/drawing/2014/main" xmlns="" val="2344928019"/>
                  </a:ext>
                </a:extLst>
              </a:tr>
              <a:tr h="341463"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>
                          <a:effectLst/>
                        </a:rPr>
                        <a:t>Zarząd Zlewni w Krakowie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 dirty="0">
                          <a:effectLst/>
                        </a:rPr>
                        <a:t>5914.00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>
                          <a:effectLst/>
                        </a:rPr>
                        <a:t>12541.20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 dirty="0">
                          <a:effectLst/>
                        </a:rPr>
                        <a:t>138.30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 dirty="0">
                          <a:effectLst/>
                        </a:rPr>
                        <a:t>159.85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/>
                </a:tc>
                <a:extLst>
                  <a:ext uri="{0D108BD9-81ED-4DB2-BD59-A6C34878D82A}">
                    <a16:rowId xmlns:a16="http://schemas.microsoft.com/office/drawing/2014/main" xmlns="" val="3126782960"/>
                  </a:ext>
                </a:extLst>
              </a:tr>
              <a:tr h="455285"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b="1" u="none" strike="noStrike" dirty="0">
                          <a:effectLst/>
                        </a:rPr>
                        <a:t>Zarząd Zlewni w Nowym Sączu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b="1" u="none" strike="noStrike" dirty="0">
                          <a:effectLst/>
                        </a:rPr>
                        <a:t>5187.02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b="1" u="none" strike="noStrike" dirty="0">
                          <a:effectLst/>
                        </a:rPr>
                        <a:t>13088.61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b="1" u="none" strike="noStrike">
                          <a:effectLst/>
                        </a:rPr>
                        <a:t>0.80</a:t>
                      </a:r>
                      <a:endParaRPr lang="pl-P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b="1" u="none" strike="noStrike" dirty="0">
                          <a:effectLst/>
                        </a:rPr>
                        <a:t>0.00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/>
                </a:tc>
                <a:extLst>
                  <a:ext uri="{0D108BD9-81ED-4DB2-BD59-A6C34878D82A}">
                    <a16:rowId xmlns:a16="http://schemas.microsoft.com/office/drawing/2014/main" xmlns="" val="1245586148"/>
                  </a:ext>
                </a:extLst>
              </a:tr>
              <a:tr h="412737"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>
                          <a:effectLst/>
                        </a:rPr>
                        <a:t>Zarząd Zlewni w Sandomierzu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 dirty="0">
                          <a:effectLst/>
                        </a:rPr>
                        <a:t>4394.59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>
                          <a:effectLst/>
                        </a:rPr>
                        <a:t>7794.44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 dirty="0">
                          <a:effectLst/>
                        </a:rPr>
                        <a:t>0.80 </a:t>
                      </a:r>
                      <a:br>
                        <a:rPr lang="pl-PL" sz="1200" u="none" strike="noStrike" dirty="0">
                          <a:effectLst/>
                        </a:rPr>
                      </a:b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 dirty="0">
                          <a:effectLst/>
                        </a:rPr>
                        <a:t>120.75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/>
                </a:tc>
                <a:extLst>
                  <a:ext uri="{0D108BD9-81ED-4DB2-BD59-A6C34878D82A}">
                    <a16:rowId xmlns:a16="http://schemas.microsoft.com/office/drawing/2014/main" xmlns="" val="2472514192"/>
                  </a:ext>
                </a:extLst>
              </a:tr>
              <a:tr h="341463"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>
                          <a:effectLst/>
                        </a:rPr>
                        <a:t>Zarząd Zlewni w Żywcu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>
                          <a:effectLst/>
                        </a:rPr>
                        <a:t>2536.50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>
                          <a:effectLst/>
                        </a:rPr>
                        <a:t>7316.09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>
                          <a:effectLst/>
                        </a:rPr>
                        <a:t>286.50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200" u="none" strike="noStrike" dirty="0">
                          <a:effectLst/>
                        </a:rPr>
                        <a:t>0.00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16" marR="4216" marT="4216" marB="0"/>
                </a:tc>
                <a:extLst>
                  <a:ext uri="{0D108BD9-81ED-4DB2-BD59-A6C34878D82A}">
                    <a16:rowId xmlns:a16="http://schemas.microsoft.com/office/drawing/2014/main" xmlns="" val="400270615"/>
                  </a:ext>
                </a:extLst>
              </a:tr>
            </a:tbl>
          </a:graphicData>
        </a:graphic>
      </p:graphicFrame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7C03F596-8657-48BD-BC76-381E208C0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4114" y="6356351"/>
            <a:ext cx="4220936" cy="365125"/>
          </a:xfrm>
        </p:spPr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CB4AF0B6-FD87-4C9A-8377-C91CA4BD2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831" y="515810"/>
            <a:ext cx="932260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018C0828-BB25-42C3-B0ED-746ED038818D}"/>
              </a:ext>
            </a:extLst>
          </p:cNvPr>
          <p:cNvSpPr txBox="1"/>
          <p:nvPr/>
        </p:nvSpPr>
        <p:spPr>
          <a:xfrm>
            <a:off x="2082998" y="769754"/>
            <a:ext cx="4978004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Podstawowe informacje dot. Zarządów Zlewni na obszarze </a:t>
            </a:r>
          </a:p>
          <a:p>
            <a:pPr algn="ctr">
              <a:defRPr/>
            </a:pPr>
            <a:r>
              <a:rPr lang="pl-PL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RZGW w Krakowie</a:t>
            </a:r>
          </a:p>
        </p:txBody>
      </p:sp>
    </p:spTree>
    <p:extLst>
      <p:ext uri="{BB962C8B-B14F-4D97-AF65-F5344CB8AC3E}">
        <p14:creationId xmlns:p14="http://schemas.microsoft.com/office/powerpoint/2010/main" val="4062640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247C42D-CA80-46CD-85F1-C538F3462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PODSUMOWANIE: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F197FF-ACC3-4EC0-92DE-0D823C62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140178"/>
            <a:ext cx="7804150" cy="50367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Wody Polskie prowadzą działania z zakresu:</a:t>
            </a:r>
          </a:p>
          <a:p>
            <a:r>
              <a:rPr lang="pl-PL" dirty="0"/>
              <a:t>ochrony przed powodzią i suszą </a:t>
            </a:r>
          </a:p>
          <a:p>
            <a:r>
              <a:rPr lang="pl-PL" dirty="0"/>
              <a:t> ochrony jakości zasobów wodnych, </a:t>
            </a:r>
          </a:p>
          <a:p>
            <a:r>
              <a:rPr lang="pl-PL" dirty="0"/>
              <a:t>wykonują prawa właścicielskie w stosunku do wód publicznych, które są własnością Skarbu Państwa, </a:t>
            </a:r>
          </a:p>
          <a:p>
            <a:r>
              <a:rPr lang="pl-PL" dirty="0"/>
              <a:t>wydają zgody wodnoprawne,</a:t>
            </a:r>
          </a:p>
          <a:p>
            <a:r>
              <a:rPr lang="pl-PL" dirty="0"/>
              <a:t>naliczają i pobierają opłaty za usługi wodne,</a:t>
            </a:r>
          </a:p>
          <a:p>
            <a:r>
              <a:rPr lang="pl-PL" dirty="0"/>
              <a:t>Wody Polskie pełnią też funkcję organu regulacyjnego w celu ochrony mieszkańców przed nieuzasadnionymi podwyżkami cen usług wodociągowo kanalizacyjnych,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0722853B-A74F-4E04-9C2F-A53A4471C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32239" y="6311899"/>
            <a:ext cx="3597628" cy="365125"/>
          </a:xfrm>
        </p:spPr>
        <p:txBody>
          <a:bodyPr/>
          <a:lstStyle/>
          <a:p>
            <a:r>
              <a:rPr lang="pl-PL" dirty="0"/>
              <a:t>Zmiany administracyjne w zakresie gospodarki wodnej ŚWIATOWY DZIEŃ WODY NA SĄDECCZYŹNIE, </a:t>
            </a:r>
          </a:p>
          <a:p>
            <a:r>
              <a:rPr lang="pl-PL" dirty="0"/>
              <a:t>Nowy Sącz 20 kwietnia 2018r.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2F1804A-EC2E-49FF-9733-9B2D9714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3542" y="359966"/>
            <a:ext cx="932260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29781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pole tekstowe 7">
            <a:extLst>
              <a:ext uri="{FF2B5EF4-FFF2-40B4-BE49-F238E27FC236}">
                <a16:creationId xmlns:a16="http://schemas.microsoft.com/office/drawing/2014/main" xmlns="" id="{2986CFEF-737D-47EB-81FA-95C6F4B7A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166" y="3105150"/>
            <a:ext cx="4591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/>
              <a:t>Dziękuję za uwagę.</a:t>
            </a:r>
          </a:p>
        </p:txBody>
      </p:sp>
      <p:pic>
        <p:nvPicPr>
          <p:cNvPr id="31747" name="Obraz 5">
            <a:extLst>
              <a:ext uri="{FF2B5EF4-FFF2-40B4-BE49-F238E27FC236}">
                <a16:creationId xmlns:a16="http://schemas.microsoft.com/office/drawing/2014/main" xmlns="" id="{5DACF525-549F-495F-8632-AD43325C2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964" y="944167"/>
            <a:ext cx="932260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404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C79A3F4-9279-49B1-9CA4-C798CE44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78" y="365126"/>
            <a:ext cx="8391172" cy="1325563"/>
          </a:xfrm>
        </p:spPr>
        <p:txBody>
          <a:bodyPr>
            <a:normAutofit/>
          </a:bodyPr>
          <a:lstStyle/>
          <a:p>
            <a:pPr algn="ctr"/>
            <a:r>
              <a:rPr lang="pl-PL" b="1" u="sng" dirty="0">
                <a:latin typeface="Times New Roman" pitchFamily="18"/>
                <a:ea typeface="Lucida Sans Unicode" pitchFamily="2"/>
                <a:cs typeface="Tahoma" pitchFamily="2"/>
              </a:rPr>
              <a:t>Zagadnienie reguluje akt prawny:</a:t>
            </a:r>
            <a:br>
              <a:rPr lang="pl-PL" b="1" u="sng" dirty="0">
                <a:latin typeface="Times New Roman" pitchFamily="18"/>
                <a:ea typeface="Lucida Sans Unicode" pitchFamily="2"/>
                <a:cs typeface="Tahoma" pitchFamily="2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8F0C953-0A0F-4519-9671-209713E1B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2" y="1825625"/>
            <a:ext cx="7533217" cy="4351338"/>
          </a:xfrm>
        </p:spPr>
        <p:txBody>
          <a:bodyPr>
            <a:normAutofit fontScale="85000" lnSpcReduction="20000"/>
          </a:bodyPr>
          <a:lstStyle/>
          <a:p>
            <a:pPr lvl="0" algn="just"/>
            <a:endParaRPr lang="pl-PL" sz="3200" b="1" dirty="0">
              <a:latin typeface="Times New Roman" pitchFamily="18"/>
              <a:ea typeface="Verdana" pitchFamily="34"/>
              <a:cs typeface="Tahoma" pitchFamily="2"/>
            </a:endParaRPr>
          </a:p>
          <a:p>
            <a:pPr marL="571500" lvl="0" indent="-571500" algn="just">
              <a:buFontTx/>
              <a:buChar char="-"/>
            </a:pPr>
            <a:r>
              <a:rPr lang="pl-PL" b="1" dirty="0">
                <a:latin typeface="Times New Roman" pitchFamily="18"/>
                <a:ea typeface="Verdana" pitchFamily="34"/>
                <a:cs typeface="Verdana" pitchFamily="34"/>
              </a:rPr>
              <a:t>„nowe Prawo wodne”, tj. </a:t>
            </a:r>
            <a:r>
              <a:rPr lang="pl-PL" b="1" u="sng" dirty="0">
                <a:latin typeface="Times New Roman" pitchFamily="18"/>
                <a:ea typeface="Verdana" pitchFamily="34"/>
                <a:cs typeface="Verdana" pitchFamily="34"/>
              </a:rPr>
              <a:t>ustawa z dnia 20 lipca 2017 roku Prawo wodne</a:t>
            </a:r>
            <a:r>
              <a:rPr lang="pl-PL" b="1" dirty="0">
                <a:latin typeface="Times New Roman" pitchFamily="18"/>
                <a:ea typeface="Verdana" pitchFamily="34"/>
                <a:cs typeface="Verdana" pitchFamily="34"/>
              </a:rPr>
              <a:t>  (Dz.U. z 2017 roku, poz. 1566 z </a:t>
            </a:r>
            <a:r>
              <a:rPr lang="pl-PL" b="1" dirty="0" err="1">
                <a:latin typeface="Times New Roman" pitchFamily="18"/>
                <a:ea typeface="Verdana" pitchFamily="34"/>
                <a:cs typeface="Verdana" pitchFamily="34"/>
              </a:rPr>
              <a:t>późn</a:t>
            </a:r>
            <a:r>
              <a:rPr lang="pl-PL" b="1" dirty="0">
                <a:latin typeface="Times New Roman" pitchFamily="18"/>
                <a:ea typeface="Verdana" pitchFamily="34"/>
                <a:cs typeface="Verdana" pitchFamily="34"/>
              </a:rPr>
              <a:t>. zm.) </a:t>
            </a:r>
          </a:p>
          <a:p>
            <a:pPr marL="0" lvl="0" indent="0" algn="just">
              <a:buNone/>
            </a:pPr>
            <a:endParaRPr lang="pl-PL" b="1" dirty="0">
              <a:latin typeface="Times New Roman" pitchFamily="18"/>
              <a:ea typeface="Verdana" pitchFamily="34"/>
              <a:cs typeface="Verdana" pitchFamily="34"/>
            </a:endParaRPr>
          </a:p>
          <a:p>
            <a:pPr marL="571500" lvl="0" indent="-571500" algn="just">
              <a:buFontTx/>
              <a:buChar char="-"/>
            </a:pPr>
            <a:r>
              <a:rPr lang="pl-PL" b="1" dirty="0">
                <a:latin typeface="Times New Roman" pitchFamily="18"/>
                <a:ea typeface="Verdana" pitchFamily="34"/>
                <a:cs typeface="Verdana" pitchFamily="34"/>
              </a:rPr>
              <a:t>ustawa weszła w życie (z pewnymi wyjątkami) dnia 1 stycznia 2018 roku</a:t>
            </a:r>
          </a:p>
          <a:p>
            <a:pPr marL="457200" lvl="0" indent="-457200" algn="just">
              <a:buFontTx/>
              <a:buChar char="-"/>
            </a:pPr>
            <a:endParaRPr lang="pl-PL" b="1" dirty="0">
              <a:latin typeface="Times New Roman" pitchFamily="18"/>
              <a:ea typeface="Verdana" pitchFamily="34"/>
              <a:cs typeface="Verdana" pitchFamily="34"/>
            </a:endParaRPr>
          </a:p>
          <a:p>
            <a:pPr lvl="0" algn="just"/>
            <a:endParaRPr lang="pl-PL" b="1" dirty="0">
              <a:latin typeface="Times New Roman" pitchFamily="18"/>
              <a:ea typeface="Verdana" pitchFamily="34"/>
              <a:cs typeface="Verdana" pitchFamily="34"/>
            </a:endParaRPr>
          </a:p>
          <a:p>
            <a:pPr marL="457200" indent="-457200" algn="just">
              <a:buFontTx/>
              <a:buChar char="-"/>
            </a:pPr>
            <a:r>
              <a:rPr lang="pl-PL" b="1" dirty="0">
                <a:latin typeface="Times New Roman" pitchFamily="18"/>
                <a:ea typeface="Verdana" pitchFamily="34"/>
                <a:cs typeface="Verdana" pitchFamily="34"/>
              </a:rPr>
              <a:t>W/w </a:t>
            </a:r>
            <a:r>
              <a:rPr lang="pl-PL" b="1" u="sng" dirty="0">
                <a:latin typeface="Times New Roman" pitchFamily="18"/>
                <a:ea typeface="Verdana" pitchFamily="34"/>
                <a:cs typeface="Verdana" pitchFamily="34"/>
              </a:rPr>
              <a:t>ustawa zastąpiła ustawę </a:t>
            </a:r>
            <a:r>
              <a:rPr lang="pl-PL" b="1" u="sng" dirty="0">
                <a:latin typeface="Times New Roman" pitchFamily="18"/>
                <a:ea typeface="Lucida Sans Unicode" pitchFamily="2"/>
                <a:cs typeface="Tahoma" pitchFamily="2"/>
              </a:rPr>
              <a:t>z dnia 18 lipca 2001 roku Prawo wodne</a:t>
            </a:r>
            <a:r>
              <a:rPr lang="pl-PL" b="1" dirty="0">
                <a:latin typeface="Times New Roman" pitchFamily="18"/>
                <a:ea typeface="Lucida Sans Unicode" pitchFamily="2"/>
                <a:cs typeface="Tahoma" pitchFamily="2"/>
              </a:rPr>
              <a:t> (tekst jednolity Dz.U. z 2017 roku, poz. 1121 z </a:t>
            </a:r>
            <a:r>
              <a:rPr lang="pl-PL" b="1" dirty="0" err="1">
                <a:latin typeface="Times New Roman" pitchFamily="18"/>
                <a:ea typeface="Lucida Sans Unicode" pitchFamily="2"/>
                <a:cs typeface="Tahoma" pitchFamily="2"/>
              </a:rPr>
              <a:t>późn</a:t>
            </a:r>
            <a:r>
              <a:rPr lang="pl-PL" b="1" dirty="0">
                <a:latin typeface="Times New Roman" pitchFamily="18"/>
                <a:ea typeface="Lucida Sans Unicode" pitchFamily="2"/>
                <a:cs typeface="Tahoma" pitchFamily="2"/>
              </a:rPr>
              <a:t>. zm.)</a:t>
            </a:r>
            <a:endParaRPr lang="pl-PL" b="1" dirty="0">
              <a:latin typeface="Times New Roman" pitchFamily="18"/>
              <a:ea typeface="Verdana" pitchFamily="34"/>
              <a:cs typeface="Verdana" pitchFamily="34"/>
            </a:endParaRPr>
          </a:p>
          <a:p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5B5510CB-23BA-4CA7-A939-E5DB8D981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</a:p>
        </p:txBody>
      </p:sp>
    </p:spTree>
    <p:extLst>
      <p:ext uri="{BB962C8B-B14F-4D97-AF65-F5344CB8AC3E}">
        <p14:creationId xmlns:p14="http://schemas.microsoft.com/office/powerpoint/2010/main" val="336186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7654D25-C5F3-44A0-99F1-2B2FE173A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Ministerstwo Gospodarki Morskiej </a:t>
            </a:r>
            <a:br>
              <a:rPr lang="pl-PL" sz="4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Żeglugi Śródlądowej (</a:t>
            </a:r>
            <a:r>
              <a:rPr lang="pl-PL" sz="41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MGMiŻŚ</a:t>
            </a:r>
            <a:r>
              <a:rPr lang="pl-PL" sz="4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DF65F372-8C4C-48A2-9427-3DD3FF2D7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215978" algn="ctr">
              <a:spcBef>
                <a:spcPts val="1199"/>
              </a:spcBef>
              <a:buNone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1199"/>
              </a:spcBef>
              <a:buNone/>
              <a:tabLst>
                <a:tab pos="355600" algn="l"/>
              </a:tabLst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urząd administracji rządowej obsługujący ministra właściwego do spraw czterech działów administracji rządowej: gospodarka morska, </a:t>
            </a: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gospodarka wodna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rybołówstwo i </a:t>
            </a:r>
            <a:r>
              <a:rPr lang="pl-P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żegluga śródlądowa</a:t>
            </a:r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E3C313EA-4C91-4D15-9AD0-6892302F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</a:p>
        </p:txBody>
      </p:sp>
    </p:spTree>
    <p:extLst>
      <p:ext uri="{BB962C8B-B14F-4D97-AF65-F5344CB8AC3E}">
        <p14:creationId xmlns:p14="http://schemas.microsoft.com/office/powerpoint/2010/main" val="419110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A11A22F-9F40-4BF8-9F6E-73FF7D58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u="sng" dirty="0">
                <a:latin typeface="Times New Roman" pitchFamily="18"/>
                <a:ea typeface="Lucida Sans Unicode" pitchFamily="2"/>
                <a:cs typeface="Tahoma" pitchFamily="2"/>
              </a:rPr>
              <a:t>Państwowe Gospodarstwo Wodne </a:t>
            </a:r>
            <a:br>
              <a:rPr lang="pl-PL" b="1" u="sng" dirty="0">
                <a:latin typeface="Times New Roman" pitchFamily="18"/>
                <a:ea typeface="Lucida Sans Unicode" pitchFamily="2"/>
                <a:cs typeface="Tahoma" pitchFamily="2"/>
              </a:rPr>
            </a:br>
            <a:r>
              <a:rPr lang="pl-PL" b="1" u="sng" dirty="0">
                <a:latin typeface="Times New Roman" pitchFamily="18"/>
                <a:ea typeface="Lucida Sans Unicode" pitchFamily="2"/>
                <a:cs typeface="Tahoma" pitchFamily="2"/>
              </a:rPr>
              <a:t>Wody Polskie</a:t>
            </a:r>
            <a:br>
              <a:rPr lang="pl-PL" b="1" u="sng" dirty="0">
                <a:latin typeface="Times New Roman" pitchFamily="18"/>
                <a:ea typeface="Lucida Sans Unicode" pitchFamily="2"/>
                <a:cs typeface="Tahoma" pitchFamily="2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1A0112D-275C-4130-B5EC-A504B6F7B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powstało 1 stycznia 2018r.</a:t>
            </a:r>
          </a:p>
          <a:p>
            <a:pPr>
              <a:buFontTx/>
              <a:buChar char="-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państwowa osoba prawna (art. 239)</a:t>
            </a:r>
          </a:p>
          <a:p>
            <a:pPr>
              <a:buFontTx/>
              <a:buChar char="-"/>
            </a:pPr>
            <a:r>
              <a:rPr lang="pl-PL" b="1" u="sng" dirty="0"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w strukturze PGW WP umiejscowione są nowe organy gospodarowania wodami (art. 14 )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02FE38EC-A227-4B12-B655-08C01FA0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</a:p>
        </p:txBody>
      </p:sp>
    </p:spTree>
    <p:extLst>
      <p:ext uri="{BB962C8B-B14F-4D97-AF65-F5344CB8AC3E}">
        <p14:creationId xmlns:p14="http://schemas.microsoft.com/office/powerpoint/2010/main" val="426010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A11A22F-9F40-4BF8-9F6E-73FF7D58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u="sng" dirty="0">
                <a:latin typeface="Times New Roman" pitchFamily="18"/>
                <a:ea typeface="Lucida Sans Unicode" pitchFamily="2"/>
                <a:cs typeface="Tahoma" pitchFamily="2"/>
              </a:rPr>
              <a:t>Organy gospodarowania wodami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1A0112D-275C-4130-B5EC-A504B6F7B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1) minister właściwy do spraw gospodarki wodnej; </a:t>
            </a:r>
          </a:p>
          <a:p>
            <a:pPr marL="0" indent="0">
              <a:buNone/>
            </a:pPr>
            <a:r>
              <a:rPr lang="pl-PL" dirty="0"/>
              <a:t>2) minister właściwy do spraw żeglugi śródlądowej; </a:t>
            </a:r>
          </a:p>
          <a:p>
            <a:pPr marL="0" indent="0">
              <a:buNone/>
            </a:pPr>
            <a:r>
              <a:rPr lang="pl-PL" b="1" dirty="0"/>
              <a:t>3) Prezes Wód Polskich; </a:t>
            </a:r>
          </a:p>
          <a:p>
            <a:pPr marL="0" indent="0">
              <a:buNone/>
            </a:pPr>
            <a:r>
              <a:rPr lang="pl-PL" b="1" dirty="0"/>
              <a:t>4) dyrektor regionalnego zarządu gospodarki wodnej Wód Polskich; </a:t>
            </a:r>
          </a:p>
          <a:p>
            <a:pPr marL="0" indent="0">
              <a:buNone/>
            </a:pPr>
            <a:r>
              <a:rPr lang="pl-PL" b="1" dirty="0"/>
              <a:t>5) dyrektor zarządu zlewni Wód Polskich; </a:t>
            </a:r>
          </a:p>
          <a:p>
            <a:pPr marL="0" indent="0">
              <a:buNone/>
            </a:pPr>
            <a:r>
              <a:rPr lang="pl-PL" b="1" dirty="0"/>
              <a:t>6) kierownik nadzoru wodnego Wód Polskich; </a:t>
            </a:r>
          </a:p>
          <a:p>
            <a:pPr marL="0" indent="0">
              <a:buNone/>
            </a:pPr>
            <a:r>
              <a:rPr lang="pl-PL" dirty="0"/>
              <a:t>7) dyrektor urzędu morskiego; </a:t>
            </a:r>
          </a:p>
          <a:p>
            <a:pPr marL="0" indent="0">
              <a:buNone/>
            </a:pPr>
            <a:r>
              <a:rPr lang="pl-PL" dirty="0"/>
              <a:t>8) wojewoda; </a:t>
            </a:r>
          </a:p>
          <a:p>
            <a:pPr marL="0" indent="0">
              <a:buNone/>
            </a:pPr>
            <a:r>
              <a:rPr lang="pl-PL" dirty="0"/>
              <a:t>9) starosta; </a:t>
            </a:r>
          </a:p>
          <a:p>
            <a:pPr marL="0" indent="0">
              <a:buNone/>
            </a:pPr>
            <a:r>
              <a:rPr lang="pl-PL" dirty="0"/>
              <a:t>10) wójt, burmistrz lub prezydent miasta. 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02FE38EC-A227-4B12-B655-08C01FA0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</a:p>
        </p:txBody>
      </p:sp>
    </p:spTree>
    <p:extLst>
      <p:ext uri="{BB962C8B-B14F-4D97-AF65-F5344CB8AC3E}">
        <p14:creationId xmlns:p14="http://schemas.microsoft.com/office/powerpoint/2010/main" val="1215646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A11A22F-9F40-4BF8-9F6E-73FF7D58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u="sng" dirty="0">
                <a:latin typeface="Times New Roman" pitchFamily="18"/>
                <a:ea typeface="Lucida Sans Unicode" pitchFamily="2"/>
                <a:cs typeface="Tahoma" pitchFamily="2"/>
              </a:rPr>
              <a:t>Organy gospodarowania wodami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1A0112D-275C-4130-B5EC-A504B6F7B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1) minister właściwy do spraw gospodarki wodnej; </a:t>
            </a:r>
          </a:p>
          <a:p>
            <a:pPr marL="0" indent="0">
              <a:buNone/>
            </a:pPr>
            <a:r>
              <a:rPr lang="pl-PL" dirty="0"/>
              <a:t>2) minister właściwy do spraw żeglugi śródlądowej; </a:t>
            </a:r>
          </a:p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</a:rPr>
              <a:t>3) Prezes Wód Polskich; </a:t>
            </a:r>
          </a:p>
          <a:p>
            <a:pPr marL="0" indent="0">
              <a:buNone/>
            </a:pPr>
            <a:r>
              <a:rPr lang="pl-PL" dirty="0"/>
              <a:t>4) dyrektor regionalnego zarządu gospodarki wodnej Wód Polskich; </a:t>
            </a:r>
          </a:p>
          <a:p>
            <a:pPr marL="0" indent="0">
              <a:buNone/>
            </a:pPr>
            <a:r>
              <a:rPr lang="pl-PL" dirty="0"/>
              <a:t>5) dyrektor zarządu zlewni Wód Polskich; </a:t>
            </a:r>
          </a:p>
          <a:p>
            <a:pPr marL="0" indent="0">
              <a:buNone/>
            </a:pPr>
            <a:r>
              <a:rPr lang="pl-PL" dirty="0"/>
              <a:t>6) kierownik nadzoru wodnego Wód Polskich;</a:t>
            </a:r>
            <a:r>
              <a:rPr lang="pl-PL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pl-PL" dirty="0"/>
              <a:t>7) dyrektor urzędu morskiego; </a:t>
            </a:r>
          </a:p>
          <a:p>
            <a:pPr marL="0" indent="0">
              <a:buNone/>
            </a:pPr>
            <a:r>
              <a:rPr lang="pl-PL" dirty="0"/>
              <a:t>8) wojewoda; </a:t>
            </a:r>
          </a:p>
          <a:p>
            <a:pPr marL="0" indent="0">
              <a:buNone/>
            </a:pPr>
            <a:r>
              <a:rPr lang="pl-PL" dirty="0"/>
              <a:t>9) starosta; </a:t>
            </a:r>
          </a:p>
          <a:p>
            <a:pPr marL="0" indent="0">
              <a:buNone/>
            </a:pPr>
            <a:r>
              <a:rPr lang="pl-PL" dirty="0"/>
              <a:t>10) wójt, burmistrz lub prezydent miasta. 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02FE38EC-A227-4B12-B655-08C01FA0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</a:p>
        </p:txBody>
      </p:sp>
    </p:spTree>
    <p:extLst>
      <p:ext uri="{BB962C8B-B14F-4D97-AF65-F5344CB8AC3E}">
        <p14:creationId xmlns:p14="http://schemas.microsoft.com/office/powerpoint/2010/main" val="1980671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A11A22F-9F40-4BF8-9F6E-73FF7D58F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8993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Prezes Wód Polskich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u="sng" dirty="0">
                <a:latin typeface="Times New Roman" pitchFamily="18"/>
                <a:ea typeface="Lucida Sans Unicode" pitchFamily="2"/>
                <a:cs typeface="Tahoma" pitchFamily="2"/>
              </a:rPr>
              <a:t/>
            </a:r>
            <a:br>
              <a:rPr lang="pl-PL" b="1" u="sng" dirty="0">
                <a:latin typeface="Times New Roman" pitchFamily="18"/>
                <a:ea typeface="Lucida Sans Unicode" pitchFamily="2"/>
                <a:cs typeface="Tahoma" pitchFamily="2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1A0112D-275C-4130-B5EC-A504B6F7B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6694"/>
            <a:ext cx="8368594" cy="4351338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- pełni funkcję organu wyższego stopnia w stosunku do dyrektorów RZGW,</a:t>
            </a:r>
          </a:p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- kieruje działalnością Wód Polskich i reprezentuje Wody Polskie na zewnątrz. </a:t>
            </a:r>
          </a:p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- kieruje pracą Krajowego Zarządu Gospodarki Wodnej. </a:t>
            </a:r>
          </a:p>
          <a:p>
            <a:pPr marL="0" indent="0">
              <a:buNone/>
            </a:pPr>
            <a:r>
              <a:rPr lang="pl-PL" b="1" dirty="0">
                <a:latin typeface="Times New Roman" panose="02020603050405020304" pitchFamily="18" charset="0"/>
                <a:ea typeface="Verdana" pitchFamily="34"/>
                <a:cs typeface="Times New Roman" panose="02020603050405020304" pitchFamily="18" charset="0"/>
              </a:rPr>
              <a:t>- dokonuje wszelkich czynności prawnych w zakresie praw i obowiązków majątkowych Wód Polskich. 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02FE38EC-A227-4B12-B655-08C01FA0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14223" y="6278032"/>
            <a:ext cx="4873272" cy="365125"/>
          </a:xfrm>
        </p:spPr>
        <p:txBody>
          <a:bodyPr/>
          <a:lstStyle/>
          <a:p>
            <a:r>
              <a:rPr lang="pl-PL"/>
              <a:t>Zmiany administracyjne w zakresie gospodarki wodnej ŚWIATOWY DZIEŃ WODY NA SĄDECCZYŹNIE, Nowy Sącz 20 kwietnia 2018r.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10417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990</TotalTime>
  <Words>2972</Words>
  <Application>Microsoft Office PowerPoint</Application>
  <PresentationFormat>Pokaz na ekranie (4:3)</PresentationFormat>
  <Paragraphs>330</Paragraphs>
  <Slides>35</Slides>
  <Notes>15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Lucida Sans Unicode</vt:lpstr>
      <vt:lpstr>Tahoma</vt:lpstr>
      <vt:lpstr>Times New Roman</vt:lpstr>
      <vt:lpstr>Verdana</vt:lpstr>
      <vt:lpstr>Motyw pakietu Office</vt:lpstr>
      <vt:lpstr>CorelPhotoPaint.Image.11</vt:lpstr>
      <vt:lpstr>     Zmiany administracyjne  w zakresie gospodarki wodnej</vt:lpstr>
      <vt:lpstr>Reforma gospodarki wodnej   kluczowe hasła </vt:lpstr>
      <vt:lpstr>Podstawa zmian administracyjnych  w zakresie gospodarki wodnej </vt:lpstr>
      <vt:lpstr>Zagadnienie reguluje akt prawny: </vt:lpstr>
      <vt:lpstr>Ministerstwo Gospodarki Morskiej  i Żeglugi Śródlądowej (MGMiŻŚ) </vt:lpstr>
      <vt:lpstr>Państwowe Gospodarstwo Wodne  Wody Polskie </vt:lpstr>
      <vt:lpstr>Organy gospodarowania wodami</vt:lpstr>
      <vt:lpstr>Organy gospodarowania wodami</vt:lpstr>
      <vt:lpstr>Prezes Wód Polskich  </vt:lpstr>
      <vt:lpstr>Organy gospodarowania wodami</vt:lpstr>
      <vt:lpstr>Dyrektor Regionalnego Zarządu Gospodarki Wodnej  </vt:lpstr>
      <vt:lpstr>Organy gospodarowania wodami</vt:lpstr>
      <vt:lpstr>Dyrektor Zarządu Zlewni  </vt:lpstr>
      <vt:lpstr>Organy gospodarowania wodami</vt:lpstr>
      <vt:lpstr>Kierownik Nadzoru Wodnego  </vt:lpstr>
      <vt:lpstr>Organy gospodarowania wodami</vt:lpstr>
      <vt:lpstr>Minister właściwy do spraw gospodarki wodnej</vt:lpstr>
      <vt:lpstr>Minister właściwy do spraw żeglugi śródlądowej </vt:lpstr>
      <vt:lpstr>wojewoda </vt:lpstr>
      <vt:lpstr>starosta </vt:lpstr>
      <vt:lpstr>wójt, burmistrz, prezydent </vt:lpstr>
      <vt:lpstr>Prawa właścicielskie w stosunku do wód publicznych stanowiących własność Skarbu Państwa wykonują:</vt:lpstr>
      <vt:lpstr>Wody Polskie – kompetencje i pracownicy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Pion ochrony przed powodzią  i suszą </vt:lpstr>
      <vt:lpstr>Pion usług wodnych</vt:lpstr>
      <vt:lpstr>Pion zarządzania środowiskiem wodnym</vt:lpstr>
      <vt:lpstr>Nadzory wodne</vt:lpstr>
      <vt:lpstr>Prezentacja programu PowerPoint</vt:lpstr>
      <vt:lpstr>PODSUMOWANIE:  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Zmiany administracyjne w zakresie gospodarki wodnej</dc:title>
  <dc:creator>Katarzyna Pierzga</dc:creator>
  <cp:lastModifiedBy>GCB</cp:lastModifiedBy>
  <cp:revision>59</cp:revision>
  <cp:lastPrinted>2018-04-15T19:57:31Z</cp:lastPrinted>
  <dcterms:created xsi:type="dcterms:W3CDTF">2018-04-15T12:42:29Z</dcterms:created>
  <dcterms:modified xsi:type="dcterms:W3CDTF">2019-03-27T11:24:24Z</dcterms:modified>
</cp:coreProperties>
</file>